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9" r:id="rId14"/>
    <p:sldId id="270" r:id="rId15"/>
    <p:sldId id="268" r:id="rId16"/>
    <p:sldId id="271" r:id="rId17"/>
    <p:sldId id="272" r:id="rId18"/>
    <p:sldId id="273" r:id="rId19"/>
    <p:sldId id="274" r:id="rId20"/>
    <p:sldId id="275" r:id="rId2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138"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31E84C8-FD2A-FFAA-648E-9E6A26D82A10}"/>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B46E63BB-15BA-7C09-C668-F1F4DC69C3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5552C0D9-1F7D-9F11-9F45-982339C4916A}"/>
              </a:ext>
            </a:extLst>
          </p:cNvPr>
          <p:cNvSpPr>
            <a:spLocks noGrp="1"/>
          </p:cNvSpPr>
          <p:nvPr>
            <p:ph type="dt" sz="half" idx="10"/>
          </p:nvPr>
        </p:nvSpPr>
        <p:spPr/>
        <p:txBody>
          <a:bodyPr/>
          <a:lstStyle/>
          <a:p>
            <a:fld id="{8280CAEB-013F-4791-B8AF-1F0600C33901}" type="datetimeFigureOut">
              <a:rPr lang="tr-TR" smtClean="0"/>
              <a:t>1.01.2024</a:t>
            </a:fld>
            <a:endParaRPr lang="tr-TR"/>
          </a:p>
        </p:txBody>
      </p:sp>
      <p:sp>
        <p:nvSpPr>
          <p:cNvPr id="5" name="Alt Bilgi Yer Tutucusu 4">
            <a:extLst>
              <a:ext uri="{FF2B5EF4-FFF2-40B4-BE49-F238E27FC236}">
                <a16:creationId xmlns:a16="http://schemas.microsoft.com/office/drawing/2014/main" id="{73E95E04-D9A4-4D8A-18DE-9AC5AE33AC4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F678FB1-3B65-5710-1C92-81AB4BBE8316}"/>
              </a:ext>
            </a:extLst>
          </p:cNvPr>
          <p:cNvSpPr>
            <a:spLocks noGrp="1"/>
          </p:cNvSpPr>
          <p:nvPr>
            <p:ph type="sldNum" sz="quarter" idx="12"/>
          </p:nvPr>
        </p:nvSpPr>
        <p:spPr/>
        <p:txBody>
          <a:bodyPr/>
          <a:lstStyle/>
          <a:p>
            <a:fld id="{F828489B-9F25-46DF-904B-563E4566C727}" type="slidenum">
              <a:rPr lang="tr-TR" smtClean="0"/>
              <a:t>‹#›</a:t>
            </a:fld>
            <a:endParaRPr lang="tr-TR"/>
          </a:p>
        </p:txBody>
      </p:sp>
    </p:spTree>
    <p:extLst>
      <p:ext uri="{BB962C8B-B14F-4D97-AF65-F5344CB8AC3E}">
        <p14:creationId xmlns:p14="http://schemas.microsoft.com/office/powerpoint/2010/main" val="3153980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B3662FC-3EFA-3369-A29D-342C801C46DA}"/>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67D7C292-88B4-0D06-A75F-96EDE4782AB5}"/>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A7FFB56-C7A5-5CC5-B236-387F01A24AF9}"/>
              </a:ext>
            </a:extLst>
          </p:cNvPr>
          <p:cNvSpPr>
            <a:spLocks noGrp="1"/>
          </p:cNvSpPr>
          <p:nvPr>
            <p:ph type="dt" sz="half" idx="10"/>
          </p:nvPr>
        </p:nvSpPr>
        <p:spPr/>
        <p:txBody>
          <a:bodyPr/>
          <a:lstStyle/>
          <a:p>
            <a:fld id="{8280CAEB-013F-4791-B8AF-1F0600C33901}" type="datetimeFigureOut">
              <a:rPr lang="tr-TR" smtClean="0"/>
              <a:t>1.01.2024</a:t>
            </a:fld>
            <a:endParaRPr lang="tr-TR"/>
          </a:p>
        </p:txBody>
      </p:sp>
      <p:sp>
        <p:nvSpPr>
          <p:cNvPr id="5" name="Alt Bilgi Yer Tutucusu 4">
            <a:extLst>
              <a:ext uri="{FF2B5EF4-FFF2-40B4-BE49-F238E27FC236}">
                <a16:creationId xmlns:a16="http://schemas.microsoft.com/office/drawing/2014/main" id="{E26D608E-B909-5F09-F238-AA114CFB609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EC85FFC-CA53-B467-F641-6C93B2CBA67E}"/>
              </a:ext>
            </a:extLst>
          </p:cNvPr>
          <p:cNvSpPr>
            <a:spLocks noGrp="1"/>
          </p:cNvSpPr>
          <p:nvPr>
            <p:ph type="sldNum" sz="quarter" idx="12"/>
          </p:nvPr>
        </p:nvSpPr>
        <p:spPr/>
        <p:txBody>
          <a:bodyPr/>
          <a:lstStyle/>
          <a:p>
            <a:fld id="{F828489B-9F25-46DF-904B-563E4566C727}" type="slidenum">
              <a:rPr lang="tr-TR" smtClean="0"/>
              <a:t>‹#›</a:t>
            </a:fld>
            <a:endParaRPr lang="tr-TR"/>
          </a:p>
        </p:txBody>
      </p:sp>
    </p:spTree>
    <p:extLst>
      <p:ext uri="{BB962C8B-B14F-4D97-AF65-F5344CB8AC3E}">
        <p14:creationId xmlns:p14="http://schemas.microsoft.com/office/powerpoint/2010/main" val="1867760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3091BB46-CA81-49DC-6B6B-1DA4C953A4D2}"/>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D8C1F753-3DC6-5586-80AD-3C1CE45AF584}"/>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B2F093E-D19A-F9F8-6983-104EC11EE2B2}"/>
              </a:ext>
            </a:extLst>
          </p:cNvPr>
          <p:cNvSpPr>
            <a:spLocks noGrp="1"/>
          </p:cNvSpPr>
          <p:nvPr>
            <p:ph type="dt" sz="half" idx="10"/>
          </p:nvPr>
        </p:nvSpPr>
        <p:spPr/>
        <p:txBody>
          <a:bodyPr/>
          <a:lstStyle/>
          <a:p>
            <a:fld id="{8280CAEB-013F-4791-B8AF-1F0600C33901}" type="datetimeFigureOut">
              <a:rPr lang="tr-TR" smtClean="0"/>
              <a:t>1.01.2024</a:t>
            </a:fld>
            <a:endParaRPr lang="tr-TR"/>
          </a:p>
        </p:txBody>
      </p:sp>
      <p:sp>
        <p:nvSpPr>
          <p:cNvPr id="5" name="Alt Bilgi Yer Tutucusu 4">
            <a:extLst>
              <a:ext uri="{FF2B5EF4-FFF2-40B4-BE49-F238E27FC236}">
                <a16:creationId xmlns:a16="http://schemas.microsoft.com/office/drawing/2014/main" id="{D7B48812-D350-C583-2C22-A60CC38C599F}"/>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2AE821C-FA47-F7E2-6EF4-CE2C2CE042E6}"/>
              </a:ext>
            </a:extLst>
          </p:cNvPr>
          <p:cNvSpPr>
            <a:spLocks noGrp="1"/>
          </p:cNvSpPr>
          <p:nvPr>
            <p:ph type="sldNum" sz="quarter" idx="12"/>
          </p:nvPr>
        </p:nvSpPr>
        <p:spPr/>
        <p:txBody>
          <a:bodyPr/>
          <a:lstStyle/>
          <a:p>
            <a:fld id="{F828489B-9F25-46DF-904B-563E4566C727}" type="slidenum">
              <a:rPr lang="tr-TR" smtClean="0"/>
              <a:t>‹#›</a:t>
            </a:fld>
            <a:endParaRPr lang="tr-TR"/>
          </a:p>
        </p:txBody>
      </p:sp>
    </p:spTree>
    <p:extLst>
      <p:ext uri="{BB962C8B-B14F-4D97-AF65-F5344CB8AC3E}">
        <p14:creationId xmlns:p14="http://schemas.microsoft.com/office/powerpoint/2010/main" val="2594042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E53B9BC-0255-3E58-32FA-C080007B7A8C}"/>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88E75574-3055-F43A-6FCB-EF1FBE00622F}"/>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28888A6-C6AE-2BC5-CFF5-9E56951CEE4F}"/>
              </a:ext>
            </a:extLst>
          </p:cNvPr>
          <p:cNvSpPr>
            <a:spLocks noGrp="1"/>
          </p:cNvSpPr>
          <p:nvPr>
            <p:ph type="dt" sz="half" idx="10"/>
          </p:nvPr>
        </p:nvSpPr>
        <p:spPr/>
        <p:txBody>
          <a:bodyPr/>
          <a:lstStyle/>
          <a:p>
            <a:fld id="{8280CAEB-013F-4791-B8AF-1F0600C33901}" type="datetimeFigureOut">
              <a:rPr lang="tr-TR" smtClean="0"/>
              <a:t>1.01.2024</a:t>
            </a:fld>
            <a:endParaRPr lang="tr-TR"/>
          </a:p>
        </p:txBody>
      </p:sp>
      <p:sp>
        <p:nvSpPr>
          <p:cNvPr id="5" name="Alt Bilgi Yer Tutucusu 4">
            <a:extLst>
              <a:ext uri="{FF2B5EF4-FFF2-40B4-BE49-F238E27FC236}">
                <a16:creationId xmlns:a16="http://schemas.microsoft.com/office/drawing/2014/main" id="{87F6FA6E-4B5B-8CFE-0890-AFFC0863133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4E55C17-CC16-AEDE-ABF1-DFE9BD508C32}"/>
              </a:ext>
            </a:extLst>
          </p:cNvPr>
          <p:cNvSpPr>
            <a:spLocks noGrp="1"/>
          </p:cNvSpPr>
          <p:nvPr>
            <p:ph type="sldNum" sz="quarter" idx="12"/>
          </p:nvPr>
        </p:nvSpPr>
        <p:spPr/>
        <p:txBody>
          <a:bodyPr/>
          <a:lstStyle/>
          <a:p>
            <a:fld id="{F828489B-9F25-46DF-904B-563E4566C727}" type="slidenum">
              <a:rPr lang="tr-TR" smtClean="0"/>
              <a:t>‹#›</a:t>
            </a:fld>
            <a:endParaRPr lang="tr-TR"/>
          </a:p>
        </p:txBody>
      </p:sp>
    </p:spTree>
    <p:extLst>
      <p:ext uri="{BB962C8B-B14F-4D97-AF65-F5344CB8AC3E}">
        <p14:creationId xmlns:p14="http://schemas.microsoft.com/office/powerpoint/2010/main" val="1891385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57CB33-1920-81D3-9E4C-0215420CC4B5}"/>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D3859932-EBEC-DC5B-96BA-A70536BDE1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6F9290BE-B16B-8FEE-E894-7EF89430D782}"/>
              </a:ext>
            </a:extLst>
          </p:cNvPr>
          <p:cNvSpPr>
            <a:spLocks noGrp="1"/>
          </p:cNvSpPr>
          <p:nvPr>
            <p:ph type="dt" sz="half" idx="10"/>
          </p:nvPr>
        </p:nvSpPr>
        <p:spPr/>
        <p:txBody>
          <a:bodyPr/>
          <a:lstStyle/>
          <a:p>
            <a:fld id="{8280CAEB-013F-4791-B8AF-1F0600C33901}" type="datetimeFigureOut">
              <a:rPr lang="tr-TR" smtClean="0"/>
              <a:t>1.01.2024</a:t>
            </a:fld>
            <a:endParaRPr lang="tr-TR"/>
          </a:p>
        </p:txBody>
      </p:sp>
      <p:sp>
        <p:nvSpPr>
          <p:cNvPr id="5" name="Alt Bilgi Yer Tutucusu 4">
            <a:extLst>
              <a:ext uri="{FF2B5EF4-FFF2-40B4-BE49-F238E27FC236}">
                <a16:creationId xmlns:a16="http://schemas.microsoft.com/office/drawing/2014/main" id="{4B9B35E8-AA94-1C6E-9EA1-621DD2D4754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D0AEAAE-7459-A5B9-AD39-AB92EFB3413D}"/>
              </a:ext>
            </a:extLst>
          </p:cNvPr>
          <p:cNvSpPr>
            <a:spLocks noGrp="1"/>
          </p:cNvSpPr>
          <p:nvPr>
            <p:ph type="sldNum" sz="quarter" idx="12"/>
          </p:nvPr>
        </p:nvSpPr>
        <p:spPr/>
        <p:txBody>
          <a:bodyPr/>
          <a:lstStyle/>
          <a:p>
            <a:fld id="{F828489B-9F25-46DF-904B-563E4566C727}" type="slidenum">
              <a:rPr lang="tr-TR" smtClean="0"/>
              <a:t>‹#›</a:t>
            </a:fld>
            <a:endParaRPr lang="tr-TR"/>
          </a:p>
        </p:txBody>
      </p:sp>
    </p:spTree>
    <p:extLst>
      <p:ext uri="{BB962C8B-B14F-4D97-AF65-F5344CB8AC3E}">
        <p14:creationId xmlns:p14="http://schemas.microsoft.com/office/powerpoint/2010/main" val="886305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28CD623-4966-7D78-7887-CEADC656FB9C}"/>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8A0E5BC9-FABF-291E-1960-83DF7166B58B}"/>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1E659E6D-F1E0-A29B-DC4D-78D2B6F10529}"/>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EACE6E42-145A-43D9-1DAD-0B5960760FF5}"/>
              </a:ext>
            </a:extLst>
          </p:cNvPr>
          <p:cNvSpPr>
            <a:spLocks noGrp="1"/>
          </p:cNvSpPr>
          <p:nvPr>
            <p:ph type="dt" sz="half" idx="10"/>
          </p:nvPr>
        </p:nvSpPr>
        <p:spPr/>
        <p:txBody>
          <a:bodyPr/>
          <a:lstStyle/>
          <a:p>
            <a:fld id="{8280CAEB-013F-4791-B8AF-1F0600C33901}" type="datetimeFigureOut">
              <a:rPr lang="tr-TR" smtClean="0"/>
              <a:t>1.01.2024</a:t>
            </a:fld>
            <a:endParaRPr lang="tr-TR"/>
          </a:p>
        </p:txBody>
      </p:sp>
      <p:sp>
        <p:nvSpPr>
          <p:cNvPr id="6" name="Alt Bilgi Yer Tutucusu 5">
            <a:extLst>
              <a:ext uri="{FF2B5EF4-FFF2-40B4-BE49-F238E27FC236}">
                <a16:creationId xmlns:a16="http://schemas.microsoft.com/office/drawing/2014/main" id="{28F26617-3ABA-A4DC-5B9C-DBC94789E9A3}"/>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F8EF83C-CE71-FC92-C329-49BFE69CD632}"/>
              </a:ext>
            </a:extLst>
          </p:cNvPr>
          <p:cNvSpPr>
            <a:spLocks noGrp="1"/>
          </p:cNvSpPr>
          <p:nvPr>
            <p:ph type="sldNum" sz="quarter" idx="12"/>
          </p:nvPr>
        </p:nvSpPr>
        <p:spPr/>
        <p:txBody>
          <a:bodyPr/>
          <a:lstStyle/>
          <a:p>
            <a:fld id="{F828489B-9F25-46DF-904B-563E4566C727}" type="slidenum">
              <a:rPr lang="tr-TR" smtClean="0"/>
              <a:t>‹#›</a:t>
            </a:fld>
            <a:endParaRPr lang="tr-TR"/>
          </a:p>
        </p:txBody>
      </p:sp>
    </p:spTree>
    <p:extLst>
      <p:ext uri="{BB962C8B-B14F-4D97-AF65-F5344CB8AC3E}">
        <p14:creationId xmlns:p14="http://schemas.microsoft.com/office/powerpoint/2010/main" val="4007819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276F39-3406-FC9F-3AC9-97F26CCC35F6}"/>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EC34BE85-84C1-4863-2FBA-ADEFEA361C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C034A4D9-97D4-EF11-E734-8B304BC49278}"/>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4DB6675B-2697-3510-ACCF-FC518CCDA0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075D0365-5492-A424-BB02-28887A6DC157}"/>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7AC1F90C-3889-F6CB-035F-232B3464F2CB}"/>
              </a:ext>
            </a:extLst>
          </p:cNvPr>
          <p:cNvSpPr>
            <a:spLocks noGrp="1"/>
          </p:cNvSpPr>
          <p:nvPr>
            <p:ph type="dt" sz="half" idx="10"/>
          </p:nvPr>
        </p:nvSpPr>
        <p:spPr/>
        <p:txBody>
          <a:bodyPr/>
          <a:lstStyle/>
          <a:p>
            <a:fld id="{8280CAEB-013F-4791-B8AF-1F0600C33901}" type="datetimeFigureOut">
              <a:rPr lang="tr-TR" smtClean="0"/>
              <a:t>1.01.2024</a:t>
            </a:fld>
            <a:endParaRPr lang="tr-TR"/>
          </a:p>
        </p:txBody>
      </p:sp>
      <p:sp>
        <p:nvSpPr>
          <p:cNvPr id="8" name="Alt Bilgi Yer Tutucusu 7">
            <a:extLst>
              <a:ext uri="{FF2B5EF4-FFF2-40B4-BE49-F238E27FC236}">
                <a16:creationId xmlns:a16="http://schemas.microsoft.com/office/drawing/2014/main" id="{A128B154-B35E-CE70-08E9-8D12806BB345}"/>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3761E3AD-7604-C5F8-72C7-4ACBF5E7DC1A}"/>
              </a:ext>
            </a:extLst>
          </p:cNvPr>
          <p:cNvSpPr>
            <a:spLocks noGrp="1"/>
          </p:cNvSpPr>
          <p:nvPr>
            <p:ph type="sldNum" sz="quarter" idx="12"/>
          </p:nvPr>
        </p:nvSpPr>
        <p:spPr/>
        <p:txBody>
          <a:bodyPr/>
          <a:lstStyle/>
          <a:p>
            <a:fld id="{F828489B-9F25-46DF-904B-563E4566C727}" type="slidenum">
              <a:rPr lang="tr-TR" smtClean="0"/>
              <a:t>‹#›</a:t>
            </a:fld>
            <a:endParaRPr lang="tr-TR"/>
          </a:p>
        </p:txBody>
      </p:sp>
    </p:spTree>
    <p:extLst>
      <p:ext uri="{BB962C8B-B14F-4D97-AF65-F5344CB8AC3E}">
        <p14:creationId xmlns:p14="http://schemas.microsoft.com/office/powerpoint/2010/main" val="1341629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CD5E089-935B-774E-D60A-2B2DE57CC99C}"/>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51286CF0-3C24-EA81-217C-9077F4AC31BA}"/>
              </a:ext>
            </a:extLst>
          </p:cNvPr>
          <p:cNvSpPr>
            <a:spLocks noGrp="1"/>
          </p:cNvSpPr>
          <p:nvPr>
            <p:ph type="dt" sz="half" idx="10"/>
          </p:nvPr>
        </p:nvSpPr>
        <p:spPr/>
        <p:txBody>
          <a:bodyPr/>
          <a:lstStyle/>
          <a:p>
            <a:fld id="{8280CAEB-013F-4791-B8AF-1F0600C33901}" type="datetimeFigureOut">
              <a:rPr lang="tr-TR" smtClean="0"/>
              <a:t>1.01.2024</a:t>
            </a:fld>
            <a:endParaRPr lang="tr-TR"/>
          </a:p>
        </p:txBody>
      </p:sp>
      <p:sp>
        <p:nvSpPr>
          <p:cNvPr id="4" name="Alt Bilgi Yer Tutucusu 3">
            <a:extLst>
              <a:ext uri="{FF2B5EF4-FFF2-40B4-BE49-F238E27FC236}">
                <a16:creationId xmlns:a16="http://schemas.microsoft.com/office/drawing/2014/main" id="{01C27D12-A307-07A7-004F-58A9E54315B7}"/>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421CD941-49C2-6551-9E47-9FDFF7DC0A78}"/>
              </a:ext>
            </a:extLst>
          </p:cNvPr>
          <p:cNvSpPr>
            <a:spLocks noGrp="1"/>
          </p:cNvSpPr>
          <p:nvPr>
            <p:ph type="sldNum" sz="quarter" idx="12"/>
          </p:nvPr>
        </p:nvSpPr>
        <p:spPr/>
        <p:txBody>
          <a:bodyPr/>
          <a:lstStyle/>
          <a:p>
            <a:fld id="{F828489B-9F25-46DF-904B-563E4566C727}" type="slidenum">
              <a:rPr lang="tr-TR" smtClean="0"/>
              <a:t>‹#›</a:t>
            </a:fld>
            <a:endParaRPr lang="tr-TR"/>
          </a:p>
        </p:txBody>
      </p:sp>
    </p:spTree>
    <p:extLst>
      <p:ext uri="{BB962C8B-B14F-4D97-AF65-F5344CB8AC3E}">
        <p14:creationId xmlns:p14="http://schemas.microsoft.com/office/powerpoint/2010/main" val="3226655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BBB082DD-C517-A892-4A8F-B0816ACAE848}"/>
              </a:ext>
            </a:extLst>
          </p:cNvPr>
          <p:cNvSpPr>
            <a:spLocks noGrp="1"/>
          </p:cNvSpPr>
          <p:nvPr>
            <p:ph type="dt" sz="half" idx="10"/>
          </p:nvPr>
        </p:nvSpPr>
        <p:spPr/>
        <p:txBody>
          <a:bodyPr/>
          <a:lstStyle/>
          <a:p>
            <a:fld id="{8280CAEB-013F-4791-B8AF-1F0600C33901}" type="datetimeFigureOut">
              <a:rPr lang="tr-TR" smtClean="0"/>
              <a:t>1.01.2024</a:t>
            </a:fld>
            <a:endParaRPr lang="tr-TR"/>
          </a:p>
        </p:txBody>
      </p:sp>
      <p:sp>
        <p:nvSpPr>
          <p:cNvPr id="3" name="Alt Bilgi Yer Tutucusu 2">
            <a:extLst>
              <a:ext uri="{FF2B5EF4-FFF2-40B4-BE49-F238E27FC236}">
                <a16:creationId xmlns:a16="http://schemas.microsoft.com/office/drawing/2014/main" id="{38150B46-E397-8448-93B7-47946CC6A649}"/>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FB90D33C-EFC1-1F20-0942-8B9F34A4EF09}"/>
              </a:ext>
            </a:extLst>
          </p:cNvPr>
          <p:cNvSpPr>
            <a:spLocks noGrp="1"/>
          </p:cNvSpPr>
          <p:nvPr>
            <p:ph type="sldNum" sz="quarter" idx="12"/>
          </p:nvPr>
        </p:nvSpPr>
        <p:spPr/>
        <p:txBody>
          <a:bodyPr/>
          <a:lstStyle/>
          <a:p>
            <a:fld id="{F828489B-9F25-46DF-904B-563E4566C727}" type="slidenum">
              <a:rPr lang="tr-TR" smtClean="0"/>
              <a:t>‹#›</a:t>
            </a:fld>
            <a:endParaRPr lang="tr-TR"/>
          </a:p>
        </p:txBody>
      </p:sp>
    </p:spTree>
    <p:extLst>
      <p:ext uri="{BB962C8B-B14F-4D97-AF65-F5344CB8AC3E}">
        <p14:creationId xmlns:p14="http://schemas.microsoft.com/office/powerpoint/2010/main" val="1999140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0F4A85-FB2B-6C12-746F-64FAF871D67F}"/>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7EF7825B-DE97-DCA2-5CA1-49E725CBBA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B0DE86CB-69A5-355F-3373-0F786BC091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5455047-0A50-2148-45F3-6B326FF352C7}"/>
              </a:ext>
            </a:extLst>
          </p:cNvPr>
          <p:cNvSpPr>
            <a:spLocks noGrp="1"/>
          </p:cNvSpPr>
          <p:nvPr>
            <p:ph type="dt" sz="half" idx="10"/>
          </p:nvPr>
        </p:nvSpPr>
        <p:spPr/>
        <p:txBody>
          <a:bodyPr/>
          <a:lstStyle/>
          <a:p>
            <a:fld id="{8280CAEB-013F-4791-B8AF-1F0600C33901}" type="datetimeFigureOut">
              <a:rPr lang="tr-TR" smtClean="0"/>
              <a:t>1.01.2024</a:t>
            </a:fld>
            <a:endParaRPr lang="tr-TR"/>
          </a:p>
        </p:txBody>
      </p:sp>
      <p:sp>
        <p:nvSpPr>
          <p:cNvPr id="6" name="Alt Bilgi Yer Tutucusu 5">
            <a:extLst>
              <a:ext uri="{FF2B5EF4-FFF2-40B4-BE49-F238E27FC236}">
                <a16:creationId xmlns:a16="http://schemas.microsoft.com/office/drawing/2014/main" id="{0C2102AF-411A-986A-2CE8-F90CAE54E2D0}"/>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3348804-B614-BB03-4769-C59D44CD17B3}"/>
              </a:ext>
            </a:extLst>
          </p:cNvPr>
          <p:cNvSpPr>
            <a:spLocks noGrp="1"/>
          </p:cNvSpPr>
          <p:nvPr>
            <p:ph type="sldNum" sz="quarter" idx="12"/>
          </p:nvPr>
        </p:nvSpPr>
        <p:spPr/>
        <p:txBody>
          <a:bodyPr/>
          <a:lstStyle/>
          <a:p>
            <a:fld id="{F828489B-9F25-46DF-904B-563E4566C727}" type="slidenum">
              <a:rPr lang="tr-TR" smtClean="0"/>
              <a:t>‹#›</a:t>
            </a:fld>
            <a:endParaRPr lang="tr-TR"/>
          </a:p>
        </p:txBody>
      </p:sp>
    </p:spTree>
    <p:extLst>
      <p:ext uri="{BB962C8B-B14F-4D97-AF65-F5344CB8AC3E}">
        <p14:creationId xmlns:p14="http://schemas.microsoft.com/office/powerpoint/2010/main" val="2218738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BDBEB1-DE6F-E720-1FFE-B532741D3F49}"/>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58658B9B-6C36-30B1-4447-CF1C2A93DC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AF853A6-8D6E-BDAB-9D4D-5D4B3FDCF6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D9A787F7-30CF-4295-92DB-1532A33EAEA6}"/>
              </a:ext>
            </a:extLst>
          </p:cNvPr>
          <p:cNvSpPr>
            <a:spLocks noGrp="1"/>
          </p:cNvSpPr>
          <p:nvPr>
            <p:ph type="dt" sz="half" idx="10"/>
          </p:nvPr>
        </p:nvSpPr>
        <p:spPr/>
        <p:txBody>
          <a:bodyPr/>
          <a:lstStyle/>
          <a:p>
            <a:fld id="{8280CAEB-013F-4791-B8AF-1F0600C33901}" type="datetimeFigureOut">
              <a:rPr lang="tr-TR" smtClean="0"/>
              <a:t>1.01.2024</a:t>
            </a:fld>
            <a:endParaRPr lang="tr-TR"/>
          </a:p>
        </p:txBody>
      </p:sp>
      <p:sp>
        <p:nvSpPr>
          <p:cNvPr id="6" name="Alt Bilgi Yer Tutucusu 5">
            <a:extLst>
              <a:ext uri="{FF2B5EF4-FFF2-40B4-BE49-F238E27FC236}">
                <a16:creationId xmlns:a16="http://schemas.microsoft.com/office/drawing/2014/main" id="{F1C5698C-3AEF-89CC-DFAF-AA29D5109F4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9929AA8E-3A7B-9D31-FC0B-7073E74B5FC3}"/>
              </a:ext>
            </a:extLst>
          </p:cNvPr>
          <p:cNvSpPr>
            <a:spLocks noGrp="1"/>
          </p:cNvSpPr>
          <p:nvPr>
            <p:ph type="sldNum" sz="quarter" idx="12"/>
          </p:nvPr>
        </p:nvSpPr>
        <p:spPr/>
        <p:txBody>
          <a:bodyPr/>
          <a:lstStyle/>
          <a:p>
            <a:fld id="{F828489B-9F25-46DF-904B-563E4566C727}" type="slidenum">
              <a:rPr lang="tr-TR" smtClean="0"/>
              <a:t>‹#›</a:t>
            </a:fld>
            <a:endParaRPr lang="tr-TR"/>
          </a:p>
        </p:txBody>
      </p:sp>
    </p:spTree>
    <p:extLst>
      <p:ext uri="{BB962C8B-B14F-4D97-AF65-F5344CB8AC3E}">
        <p14:creationId xmlns:p14="http://schemas.microsoft.com/office/powerpoint/2010/main" val="309964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6BF138BF-05E3-5E40-696D-03FA26CDF8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59DE025C-56BD-4ADE-822E-12FCE8E249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F3FE52E-BDED-3047-A2C5-13E4ECE8BD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80CAEB-013F-4791-B8AF-1F0600C33901}" type="datetimeFigureOut">
              <a:rPr lang="tr-TR" smtClean="0"/>
              <a:t>1.01.2024</a:t>
            </a:fld>
            <a:endParaRPr lang="tr-TR"/>
          </a:p>
        </p:txBody>
      </p:sp>
      <p:sp>
        <p:nvSpPr>
          <p:cNvPr id="5" name="Alt Bilgi Yer Tutucusu 4">
            <a:extLst>
              <a:ext uri="{FF2B5EF4-FFF2-40B4-BE49-F238E27FC236}">
                <a16:creationId xmlns:a16="http://schemas.microsoft.com/office/drawing/2014/main" id="{9667679C-BA81-B2B0-BF8A-9319863FC6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6EE19A73-1539-4EA1-4ABA-01FC2E9778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28489B-9F25-46DF-904B-563E4566C727}" type="slidenum">
              <a:rPr lang="tr-TR" smtClean="0"/>
              <a:t>‹#›</a:t>
            </a:fld>
            <a:endParaRPr lang="tr-TR"/>
          </a:p>
        </p:txBody>
      </p:sp>
    </p:spTree>
    <p:extLst>
      <p:ext uri="{BB962C8B-B14F-4D97-AF65-F5344CB8AC3E}">
        <p14:creationId xmlns:p14="http://schemas.microsoft.com/office/powerpoint/2010/main" val="7468617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ACCA74-52E7-CBAB-86DA-D9B97D4D7E19}"/>
              </a:ext>
            </a:extLst>
          </p:cNvPr>
          <p:cNvSpPr>
            <a:spLocks noGrp="1"/>
          </p:cNvSpPr>
          <p:nvPr>
            <p:ph type="ctrTitle"/>
          </p:nvPr>
        </p:nvSpPr>
        <p:spPr/>
        <p:txBody>
          <a:bodyPr/>
          <a:lstStyle/>
          <a:p>
            <a:r>
              <a:rPr lang="tr-TR" dirty="0"/>
              <a:t>CNN</a:t>
            </a:r>
          </a:p>
        </p:txBody>
      </p:sp>
      <p:sp>
        <p:nvSpPr>
          <p:cNvPr id="3" name="Alt Başlık 2">
            <a:extLst>
              <a:ext uri="{FF2B5EF4-FFF2-40B4-BE49-F238E27FC236}">
                <a16:creationId xmlns:a16="http://schemas.microsoft.com/office/drawing/2014/main" id="{DD1EC382-AA35-94A3-4E74-A270004B37BA}"/>
              </a:ext>
            </a:extLst>
          </p:cNvPr>
          <p:cNvSpPr>
            <a:spLocks noGrp="1"/>
          </p:cNvSpPr>
          <p:nvPr>
            <p:ph type="subTitle" idx="1"/>
          </p:nvPr>
        </p:nvSpPr>
        <p:spPr/>
        <p:txBody>
          <a:bodyPr/>
          <a:lstStyle/>
          <a:p>
            <a:endParaRPr lang="tr-TR"/>
          </a:p>
        </p:txBody>
      </p:sp>
    </p:spTree>
    <p:extLst>
      <p:ext uri="{BB962C8B-B14F-4D97-AF65-F5344CB8AC3E}">
        <p14:creationId xmlns:p14="http://schemas.microsoft.com/office/powerpoint/2010/main" val="737399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95E7A8-32BD-2B88-AC8B-E1B56AD0D87C}"/>
              </a:ext>
            </a:extLst>
          </p:cNvPr>
          <p:cNvSpPr>
            <a:spLocks noGrp="1"/>
          </p:cNvSpPr>
          <p:nvPr>
            <p:ph type="title"/>
          </p:nvPr>
        </p:nvSpPr>
        <p:spPr/>
        <p:txBody>
          <a:bodyPr/>
          <a:lstStyle/>
          <a:p>
            <a:r>
              <a:rPr lang="tr-TR" dirty="0" err="1"/>
              <a:t>Pooling</a:t>
            </a:r>
            <a:r>
              <a:rPr lang="tr-TR" dirty="0"/>
              <a:t> Katmanı</a:t>
            </a:r>
          </a:p>
        </p:txBody>
      </p:sp>
      <p:sp>
        <p:nvSpPr>
          <p:cNvPr id="3" name="İçerik Yer Tutucusu 2">
            <a:extLst>
              <a:ext uri="{FF2B5EF4-FFF2-40B4-BE49-F238E27FC236}">
                <a16:creationId xmlns:a16="http://schemas.microsoft.com/office/drawing/2014/main" id="{43A9DC3D-0D7E-B3C0-A2F9-202AE01C31AE}"/>
              </a:ext>
            </a:extLst>
          </p:cNvPr>
          <p:cNvSpPr>
            <a:spLocks noGrp="1"/>
          </p:cNvSpPr>
          <p:nvPr>
            <p:ph idx="1"/>
          </p:nvPr>
        </p:nvSpPr>
        <p:spPr/>
        <p:txBody>
          <a:bodyPr/>
          <a:lstStyle/>
          <a:p>
            <a:r>
              <a:rPr lang="tr-TR" b="0" i="0" dirty="0" err="1">
                <a:solidFill>
                  <a:srgbClr val="374151"/>
                </a:solidFill>
                <a:effectLst/>
                <a:latin typeface="Söhne"/>
              </a:rPr>
              <a:t>Pooling</a:t>
            </a:r>
            <a:r>
              <a:rPr lang="tr-TR" b="0" i="0" dirty="0">
                <a:solidFill>
                  <a:srgbClr val="374151"/>
                </a:solidFill>
                <a:effectLst/>
                <a:latin typeface="Söhne"/>
              </a:rPr>
              <a:t> katmanı, </a:t>
            </a:r>
            <a:r>
              <a:rPr lang="tr-TR" b="0" i="0" dirty="0" err="1">
                <a:solidFill>
                  <a:srgbClr val="374151"/>
                </a:solidFill>
                <a:effectLst/>
                <a:latin typeface="Söhne"/>
              </a:rPr>
              <a:t>Convolutional</a:t>
            </a:r>
            <a:r>
              <a:rPr lang="tr-TR" b="0" i="0" dirty="0">
                <a:solidFill>
                  <a:srgbClr val="374151"/>
                </a:solidFill>
                <a:effectLst/>
                <a:latin typeface="Söhne"/>
              </a:rPr>
              <a:t> </a:t>
            </a:r>
            <a:r>
              <a:rPr lang="tr-TR" b="0" i="0" dirty="0" err="1">
                <a:solidFill>
                  <a:srgbClr val="374151"/>
                </a:solidFill>
                <a:effectLst/>
                <a:latin typeface="Söhne"/>
              </a:rPr>
              <a:t>Neural</a:t>
            </a:r>
            <a:r>
              <a:rPr lang="tr-TR" b="0" i="0" dirty="0">
                <a:solidFill>
                  <a:srgbClr val="374151"/>
                </a:solidFill>
                <a:effectLst/>
                <a:latin typeface="Söhne"/>
              </a:rPr>
              <a:t> Network (CNN) mimarisinin bir parçası olarak kullanılan bir katmandır ve genellikle </a:t>
            </a:r>
            <a:r>
              <a:rPr lang="tr-TR" b="0" i="0" dirty="0" err="1">
                <a:solidFill>
                  <a:srgbClr val="374151"/>
                </a:solidFill>
                <a:effectLst/>
                <a:latin typeface="Söhne"/>
              </a:rPr>
              <a:t>evrişim</a:t>
            </a:r>
            <a:r>
              <a:rPr lang="tr-TR" b="0" i="0" dirty="0">
                <a:solidFill>
                  <a:srgbClr val="374151"/>
                </a:solidFill>
                <a:effectLst/>
                <a:latin typeface="Söhne"/>
              </a:rPr>
              <a:t> (</a:t>
            </a:r>
            <a:r>
              <a:rPr lang="tr-TR" b="0" i="0" dirty="0" err="1">
                <a:solidFill>
                  <a:srgbClr val="374151"/>
                </a:solidFill>
                <a:effectLst/>
                <a:latin typeface="Söhne"/>
              </a:rPr>
              <a:t>convolution</a:t>
            </a:r>
            <a:r>
              <a:rPr lang="tr-TR" b="0" i="0" dirty="0">
                <a:solidFill>
                  <a:srgbClr val="374151"/>
                </a:solidFill>
                <a:effectLst/>
                <a:latin typeface="Söhne"/>
              </a:rPr>
              <a:t>) katmanlarından sonra gelir. </a:t>
            </a:r>
            <a:r>
              <a:rPr lang="tr-TR" b="0" i="0" dirty="0" err="1">
                <a:solidFill>
                  <a:srgbClr val="374151"/>
                </a:solidFill>
                <a:effectLst/>
                <a:latin typeface="Söhne"/>
              </a:rPr>
              <a:t>Pooling</a:t>
            </a:r>
            <a:r>
              <a:rPr lang="tr-TR" b="0" i="0" dirty="0">
                <a:solidFill>
                  <a:srgbClr val="374151"/>
                </a:solidFill>
                <a:effectLst/>
                <a:latin typeface="Söhne"/>
              </a:rPr>
              <a:t> katmanının temel amacı, giriş olarak aldığı özellik haritalarının (</a:t>
            </a:r>
            <a:r>
              <a:rPr lang="tr-TR" b="0" i="0" dirty="0" err="1">
                <a:solidFill>
                  <a:srgbClr val="374151"/>
                </a:solidFill>
                <a:effectLst/>
                <a:latin typeface="Söhne"/>
              </a:rPr>
              <a:t>feature</a:t>
            </a:r>
            <a:r>
              <a:rPr lang="tr-TR" b="0" i="0" dirty="0">
                <a:solidFill>
                  <a:srgbClr val="374151"/>
                </a:solidFill>
                <a:effectLst/>
                <a:latin typeface="Söhne"/>
              </a:rPr>
              <a:t> </a:t>
            </a:r>
            <a:r>
              <a:rPr lang="tr-TR" b="0" i="0" dirty="0" err="1">
                <a:solidFill>
                  <a:srgbClr val="374151"/>
                </a:solidFill>
                <a:effectLst/>
                <a:latin typeface="Söhne"/>
              </a:rPr>
              <a:t>maps</a:t>
            </a:r>
            <a:r>
              <a:rPr lang="tr-TR" b="0" i="0" dirty="0">
                <a:solidFill>
                  <a:srgbClr val="374151"/>
                </a:solidFill>
                <a:effectLst/>
                <a:latin typeface="Söhne"/>
              </a:rPr>
              <a:t>) boyutunu azaltmaktır. Bu işlem ağın parametre sayısını ve hesaplama yükünü azaltır.</a:t>
            </a:r>
            <a:endParaRPr lang="tr-TR" dirty="0"/>
          </a:p>
        </p:txBody>
      </p:sp>
      <p:pic>
        <p:nvPicPr>
          <p:cNvPr id="6146" name="Picture 2" descr="Max Pooling Explained | Papers With Code">
            <a:extLst>
              <a:ext uri="{FF2B5EF4-FFF2-40B4-BE49-F238E27FC236}">
                <a16:creationId xmlns:a16="http://schemas.microsoft.com/office/drawing/2014/main" id="{871E7B28-CEE3-DF67-0CD8-F0E4AF3EC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3308" y="4404382"/>
            <a:ext cx="5004375" cy="2088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468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4F72DF9-9651-7A6F-6691-CBAC41271238}"/>
              </a:ext>
            </a:extLst>
          </p:cNvPr>
          <p:cNvSpPr>
            <a:spLocks noGrp="1"/>
          </p:cNvSpPr>
          <p:nvPr>
            <p:ph type="title"/>
          </p:nvPr>
        </p:nvSpPr>
        <p:spPr/>
        <p:txBody>
          <a:bodyPr/>
          <a:lstStyle/>
          <a:p>
            <a:r>
              <a:rPr lang="tr-TR" dirty="0" err="1"/>
              <a:t>Pooling</a:t>
            </a:r>
            <a:r>
              <a:rPr lang="tr-TR" dirty="0"/>
              <a:t> katmanı</a:t>
            </a:r>
          </a:p>
        </p:txBody>
      </p:sp>
      <p:sp>
        <p:nvSpPr>
          <p:cNvPr id="3" name="İçerik Yer Tutucusu 2">
            <a:extLst>
              <a:ext uri="{FF2B5EF4-FFF2-40B4-BE49-F238E27FC236}">
                <a16:creationId xmlns:a16="http://schemas.microsoft.com/office/drawing/2014/main" id="{8078E36F-79EE-D2B7-6763-8EA83A3432C1}"/>
              </a:ext>
            </a:extLst>
          </p:cNvPr>
          <p:cNvSpPr>
            <a:spLocks noGrp="1"/>
          </p:cNvSpPr>
          <p:nvPr>
            <p:ph idx="1"/>
          </p:nvPr>
        </p:nvSpPr>
        <p:spPr/>
        <p:txBody>
          <a:bodyPr/>
          <a:lstStyle/>
          <a:p>
            <a:pPr algn="l">
              <a:buFont typeface="+mj-lt"/>
              <a:buAutoNum type="arabicPeriod"/>
            </a:pPr>
            <a:r>
              <a:rPr lang="tr-TR" b="1" i="0" dirty="0" err="1">
                <a:solidFill>
                  <a:srgbClr val="374151"/>
                </a:solidFill>
                <a:effectLst/>
                <a:latin typeface="Söhne"/>
              </a:rPr>
              <a:t>Max</a:t>
            </a:r>
            <a:r>
              <a:rPr lang="tr-TR" b="1" i="0" dirty="0">
                <a:solidFill>
                  <a:srgbClr val="374151"/>
                </a:solidFill>
                <a:effectLst/>
                <a:latin typeface="Söhne"/>
              </a:rPr>
              <a:t> </a:t>
            </a:r>
            <a:r>
              <a:rPr lang="tr-TR" b="1" i="0" dirty="0" err="1">
                <a:solidFill>
                  <a:srgbClr val="374151"/>
                </a:solidFill>
                <a:effectLst/>
                <a:latin typeface="Söhne"/>
              </a:rPr>
              <a:t>Pooling</a:t>
            </a:r>
            <a:r>
              <a:rPr lang="tr-TR" b="1" i="0" dirty="0">
                <a:solidFill>
                  <a:srgbClr val="374151"/>
                </a:solidFill>
                <a:effectLst/>
                <a:latin typeface="Söhne"/>
              </a:rPr>
              <a:t>:</a:t>
            </a:r>
            <a:r>
              <a:rPr lang="tr-TR" b="0" i="0" dirty="0">
                <a:solidFill>
                  <a:srgbClr val="374151"/>
                </a:solidFill>
                <a:effectLst/>
                <a:latin typeface="Söhne"/>
              </a:rPr>
              <a:t> </a:t>
            </a:r>
            <a:r>
              <a:rPr lang="tr-TR" b="0" i="0" dirty="0" err="1">
                <a:solidFill>
                  <a:srgbClr val="374151"/>
                </a:solidFill>
                <a:effectLst/>
                <a:latin typeface="Söhne"/>
              </a:rPr>
              <a:t>Max</a:t>
            </a:r>
            <a:r>
              <a:rPr lang="tr-TR" b="0" i="0" dirty="0">
                <a:solidFill>
                  <a:srgbClr val="374151"/>
                </a:solidFill>
                <a:effectLst/>
                <a:latin typeface="Söhne"/>
              </a:rPr>
              <a:t> </a:t>
            </a:r>
            <a:r>
              <a:rPr lang="tr-TR" b="0" i="0" dirty="0" err="1">
                <a:solidFill>
                  <a:srgbClr val="374151"/>
                </a:solidFill>
                <a:effectLst/>
                <a:latin typeface="Söhne"/>
              </a:rPr>
              <a:t>pooling</a:t>
            </a:r>
            <a:r>
              <a:rPr lang="tr-TR" b="0" i="0" dirty="0">
                <a:solidFill>
                  <a:srgbClr val="374151"/>
                </a:solidFill>
                <a:effectLst/>
                <a:latin typeface="Söhne"/>
              </a:rPr>
              <a:t>, bir özellik haritasındaki belirli bir pencere boyutu içindeki maksimum değeri alır ve geri kalan bilgiyi atar. Bu, genellikle en önemli özelliği (en yüksek aktivasyonu) korurken, diğer tüm özellikleri yok sayar.</a:t>
            </a:r>
          </a:p>
          <a:p>
            <a:pPr algn="l">
              <a:buFont typeface="+mj-lt"/>
              <a:buAutoNum type="arabicPeriod"/>
            </a:pPr>
            <a:r>
              <a:rPr lang="tr-TR" b="1" i="0" dirty="0" err="1">
                <a:solidFill>
                  <a:srgbClr val="374151"/>
                </a:solidFill>
                <a:effectLst/>
                <a:latin typeface="Söhne"/>
              </a:rPr>
              <a:t>Average</a:t>
            </a:r>
            <a:r>
              <a:rPr lang="tr-TR" b="1" i="0" dirty="0">
                <a:solidFill>
                  <a:srgbClr val="374151"/>
                </a:solidFill>
                <a:effectLst/>
                <a:latin typeface="Söhne"/>
              </a:rPr>
              <a:t> </a:t>
            </a:r>
            <a:r>
              <a:rPr lang="tr-TR" b="1" i="0" dirty="0" err="1">
                <a:solidFill>
                  <a:srgbClr val="374151"/>
                </a:solidFill>
                <a:effectLst/>
                <a:latin typeface="Söhne"/>
              </a:rPr>
              <a:t>Pooling</a:t>
            </a:r>
            <a:r>
              <a:rPr lang="tr-TR" b="1" i="0" dirty="0">
                <a:solidFill>
                  <a:srgbClr val="374151"/>
                </a:solidFill>
                <a:effectLst/>
                <a:latin typeface="Söhne"/>
              </a:rPr>
              <a:t>:</a:t>
            </a:r>
            <a:r>
              <a:rPr lang="tr-TR" b="0" i="0" dirty="0">
                <a:solidFill>
                  <a:srgbClr val="374151"/>
                </a:solidFill>
                <a:effectLst/>
                <a:latin typeface="Söhne"/>
              </a:rPr>
              <a:t> </a:t>
            </a:r>
            <a:r>
              <a:rPr lang="tr-TR" b="0" i="0" dirty="0" err="1">
                <a:solidFill>
                  <a:srgbClr val="374151"/>
                </a:solidFill>
                <a:effectLst/>
                <a:latin typeface="Söhne"/>
              </a:rPr>
              <a:t>Average</a:t>
            </a:r>
            <a:r>
              <a:rPr lang="tr-TR" b="0" i="0" dirty="0">
                <a:solidFill>
                  <a:srgbClr val="374151"/>
                </a:solidFill>
                <a:effectLst/>
                <a:latin typeface="Söhne"/>
              </a:rPr>
              <a:t> </a:t>
            </a:r>
            <a:r>
              <a:rPr lang="tr-TR" b="0" i="0" dirty="0" err="1">
                <a:solidFill>
                  <a:srgbClr val="374151"/>
                </a:solidFill>
                <a:effectLst/>
                <a:latin typeface="Söhne"/>
              </a:rPr>
              <a:t>pooling</a:t>
            </a:r>
            <a:r>
              <a:rPr lang="tr-TR" b="0" i="0" dirty="0">
                <a:solidFill>
                  <a:srgbClr val="374151"/>
                </a:solidFill>
                <a:effectLst/>
                <a:latin typeface="Söhne"/>
              </a:rPr>
              <a:t>, belirli bir pencere boyutu içindeki tüm değerlerin ortalamasını alır ve böylece o penceredeki genel aktivasyon seviyesini temsil eden bir değer üretir.</a:t>
            </a:r>
          </a:p>
          <a:p>
            <a:endParaRPr lang="tr-TR" dirty="0"/>
          </a:p>
        </p:txBody>
      </p:sp>
    </p:spTree>
    <p:extLst>
      <p:ext uri="{BB962C8B-B14F-4D97-AF65-F5344CB8AC3E}">
        <p14:creationId xmlns:p14="http://schemas.microsoft.com/office/powerpoint/2010/main" val="1784708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2A7C826-C68F-FC0A-CD68-7EFCCB957BDC}"/>
              </a:ext>
            </a:extLst>
          </p:cNvPr>
          <p:cNvSpPr>
            <a:spLocks noGrp="1"/>
          </p:cNvSpPr>
          <p:nvPr>
            <p:ph type="title"/>
          </p:nvPr>
        </p:nvSpPr>
        <p:spPr/>
        <p:txBody>
          <a:bodyPr/>
          <a:lstStyle/>
          <a:p>
            <a:r>
              <a:rPr lang="tr-TR" b="1" i="0" dirty="0" err="1">
                <a:effectLst/>
                <a:latin typeface="Söhne"/>
              </a:rPr>
              <a:t>Flatten</a:t>
            </a:r>
            <a:r>
              <a:rPr lang="tr-TR" b="1" i="0" dirty="0">
                <a:effectLst/>
                <a:latin typeface="Söhne"/>
              </a:rPr>
              <a:t> Katmanı</a:t>
            </a:r>
            <a:endParaRPr lang="tr-TR" dirty="0"/>
          </a:p>
        </p:txBody>
      </p:sp>
      <p:sp>
        <p:nvSpPr>
          <p:cNvPr id="3" name="İçerik Yer Tutucusu 2">
            <a:extLst>
              <a:ext uri="{FF2B5EF4-FFF2-40B4-BE49-F238E27FC236}">
                <a16:creationId xmlns:a16="http://schemas.microsoft.com/office/drawing/2014/main" id="{5EE24E76-75BD-C5C9-282B-F50E902496E7}"/>
              </a:ext>
            </a:extLst>
          </p:cNvPr>
          <p:cNvSpPr>
            <a:spLocks noGrp="1"/>
          </p:cNvSpPr>
          <p:nvPr>
            <p:ph idx="1"/>
          </p:nvPr>
        </p:nvSpPr>
        <p:spPr/>
        <p:txBody>
          <a:bodyPr/>
          <a:lstStyle/>
          <a:p>
            <a:r>
              <a:rPr lang="tr-TR" b="0" i="0" dirty="0" err="1">
                <a:solidFill>
                  <a:srgbClr val="374151"/>
                </a:solidFill>
                <a:effectLst/>
                <a:latin typeface="Söhne"/>
              </a:rPr>
              <a:t>Evrişimli</a:t>
            </a:r>
            <a:r>
              <a:rPr lang="tr-TR" b="0" i="0" dirty="0">
                <a:solidFill>
                  <a:srgbClr val="374151"/>
                </a:solidFill>
                <a:effectLst/>
                <a:latin typeface="Söhne"/>
              </a:rPr>
              <a:t> ve </a:t>
            </a:r>
            <a:r>
              <a:rPr lang="tr-TR" b="0" i="0" dirty="0" err="1">
                <a:solidFill>
                  <a:srgbClr val="374151"/>
                </a:solidFill>
                <a:effectLst/>
                <a:latin typeface="Söhne"/>
              </a:rPr>
              <a:t>pooling</a:t>
            </a:r>
            <a:r>
              <a:rPr lang="tr-TR" b="0" i="0" dirty="0">
                <a:solidFill>
                  <a:srgbClr val="374151"/>
                </a:solidFill>
                <a:effectLst/>
                <a:latin typeface="Söhne"/>
              </a:rPr>
              <a:t> katmanlarından elde edilen özellik haritaları (</a:t>
            </a:r>
            <a:r>
              <a:rPr lang="tr-TR" b="0" i="0" dirty="0" err="1">
                <a:solidFill>
                  <a:srgbClr val="374151"/>
                </a:solidFill>
                <a:effectLst/>
                <a:latin typeface="Söhne"/>
              </a:rPr>
              <a:t>feature</a:t>
            </a:r>
            <a:r>
              <a:rPr lang="tr-TR" b="0" i="0" dirty="0">
                <a:solidFill>
                  <a:srgbClr val="374151"/>
                </a:solidFill>
                <a:effectLst/>
                <a:latin typeface="Söhne"/>
              </a:rPr>
              <a:t> </a:t>
            </a:r>
            <a:r>
              <a:rPr lang="tr-TR" b="0" i="0" dirty="0" err="1">
                <a:solidFill>
                  <a:srgbClr val="374151"/>
                </a:solidFill>
                <a:effectLst/>
                <a:latin typeface="Söhne"/>
              </a:rPr>
              <a:t>maps</a:t>
            </a:r>
            <a:r>
              <a:rPr lang="tr-TR" b="0" i="0" dirty="0">
                <a:solidFill>
                  <a:srgbClr val="374151"/>
                </a:solidFill>
                <a:effectLst/>
                <a:latin typeface="Söhne"/>
              </a:rPr>
              <a:t>) çok boyutludur. </a:t>
            </a:r>
            <a:r>
              <a:rPr lang="tr-TR" b="0" i="0" dirty="0" err="1">
                <a:solidFill>
                  <a:srgbClr val="374151"/>
                </a:solidFill>
                <a:effectLst/>
                <a:latin typeface="Söhne"/>
              </a:rPr>
              <a:t>Flatten</a:t>
            </a:r>
            <a:r>
              <a:rPr lang="tr-TR" b="0" i="0" dirty="0">
                <a:solidFill>
                  <a:srgbClr val="374151"/>
                </a:solidFill>
                <a:effectLst/>
                <a:latin typeface="Söhne"/>
              </a:rPr>
              <a:t> katmanı bu çok boyutlu özellik haritalarını tek boyutlu bir vektöre dönüştürür. Bu, özellik haritalarını tam bağlantılı katmanlara uygun hale getirir.</a:t>
            </a:r>
            <a:endParaRPr lang="tr-TR" dirty="0"/>
          </a:p>
        </p:txBody>
      </p:sp>
      <p:pic>
        <p:nvPicPr>
          <p:cNvPr id="7170" name="Picture 2">
            <a:extLst>
              <a:ext uri="{FF2B5EF4-FFF2-40B4-BE49-F238E27FC236}">
                <a16:creationId xmlns:a16="http://schemas.microsoft.com/office/drawing/2014/main" id="{168F12A3-8444-48E8-68F7-540F0FFFE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5141" y="3824288"/>
            <a:ext cx="285750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589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9903ACC-5D14-F50D-54CF-C997659F2FAC}"/>
              </a:ext>
            </a:extLst>
          </p:cNvPr>
          <p:cNvSpPr>
            <a:spLocks noGrp="1"/>
          </p:cNvSpPr>
          <p:nvPr>
            <p:ph type="title"/>
          </p:nvPr>
        </p:nvSpPr>
        <p:spPr/>
        <p:txBody>
          <a:bodyPr/>
          <a:lstStyle/>
          <a:p>
            <a:r>
              <a:rPr lang="tr-TR" b="1" i="0" dirty="0">
                <a:effectLst/>
                <a:latin typeface="Söhne"/>
              </a:rPr>
              <a:t>Tam Bağlantılı Katmanlar(Dense)</a:t>
            </a:r>
            <a:endParaRPr lang="tr-TR" dirty="0"/>
          </a:p>
        </p:txBody>
      </p:sp>
      <p:sp>
        <p:nvSpPr>
          <p:cNvPr id="3" name="İçerik Yer Tutucusu 2">
            <a:extLst>
              <a:ext uri="{FF2B5EF4-FFF2-40B4-BE49-F238E27FC236}">
                <a16:creationId xmlns:a16="http://schemas.microsoft.com/office/drawing/2014/main" id="{EF327955-67DA-846C-04BE-BBEEA22E8C75}"/>
              </a:ext>
            </a:extLst>
          </p:cNvPr>
          <p:cNvSpPr>
            <a:spLocks noGrp="1"/>
          </p:cNvSpPr>
          <p:nvPr>
            <p:ph idx="1"/>
          </p:nvPr>
        </p:nvSpPr>
        <p:spPr/>
        <p:txBody>
          <a:bodyPr/>
          <a:lstStyle/>
          <a:p>
            <a:r>
              <a:rPr lang="tr-TR" b="0" i="0" dirty="0">
                <a:solidFill>
                  <a:srgbClr val="374151"/>
                </a:solidFill>
                <a:effectLst/>
                <a:latin typeface="Söhne"/>
              </a:rPr>
              <a:t>Bir yapay sinir ağında, "Tam Bağlantılı Katman", ağın öğrenmesi ve karar vermesi için kullanılan bir bölümdür. Bu katmanda yer alan nöronlar, ağın önceki katmanlarından gelen tüm bilgileri alır. Her bir nöron, bu bilgileri birleştirip analiz eder ve sonunda bir sonuç (örneğin, bir resmin hangi sınıfa ait olduğu gibi) üretir. Bu katmanlar, genellikle ağın en son kısmında bulunur ve ağın öğrendiği her şeyi kullanarak nihai bir karar vermesini sağlar. Örneğin, bir fotoğrafta bir kedi olup olmadığını belirlemek gibi. Bu katmanlar, yapay sinir ağlarının "düşünme" ve "karar verme" kısmı gibidir.</a:t>
            </a:r>
            <a:endParaRPr lang="tr-TR" dirty="0"/>
          </a:p>
        </p:txBody>
      </p:sp>
    </p:spTree>
    <p:extLst>
      <p:ext uri="{BB962C8B-B14F-4D97-AF65-F5344CB8AC3E}">
        <p14:creationId xmlns:p14="http://schemas.microsoft.com/office/powerpoint/2010/main" val="2025552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9903ACC-5D14-F50D-54CF-C997659F2FAC}"/>
              </a:ext>
            </a:extLst>
          </p:cNvPr>
          <p:cNvSpPr>
            <a:spLocks noGrp="1"/>
          </p:cNvSpPr>
          <p:nvPr>
            <p:ph type="title"/>
          </p:nvPr>
        </p:nvSpPr>
        <p:spPr/>
        <p:txBody>
          <a:bodyPr/>
          <a:lstStyle/>
          <a:p>
            <a:r>
              <a:rPr lang="tr-TR" b="1" i="0" dirty="0">
                <a:effectLst/>
                <a:latin typeface="Söhne"/>
              </a:rPr>
              <a:t>Tam Bağlantılı Katmanlar</a:t>
            </a:r>
            <a:endParaRPr lang="tr-TR" dirty="0"/>
          </a:p>
        </p:txBody>
      </p:sp>
      <p:sp>
        <p:nvSpPr>
          <p:cNvPr id="3" name="İçerik Yer Tutucusu 2">
            <a:extLst>
              <a:ext uri="{FF2B5EF4-FFF2-40B4-BE49-F238E27FC236}">
                <a16:creationId xmlns:a16="http://schemas.microsoft.com/office/drawing/2014/main" id="{EF327955-67DA-846C-04BE-BBEEA22E8C75}"/>
              </a:ext>
            </a:extLst>
          </p:cNvPr>
          <p:cNvSpPr>
            <a:spLocks noGrp="1"/>
          </p:cNvSpPr>
          <p:nvPr>
            <p:ph idx="1"/>
          </p:nvPr>
        </p:nvSpPr>
        <p:spPr/>
        <p:txBody>
          <a:bodyPr/>
          <a:lstStyle/>
          <a:p>
            <a:endParaRPr lang="tr-TR"/>
          </a:p>
        </p:txBody>
      </p:sp>
      <p:pic>
        <p:nvPicPr>
          <p:cNvPr id="9218" name="Picture 2" descr="Convolutional Neural Network | Deep Learning | Developers Breach">
            <a:extLst>
              <a:ext uri="{FF2B5EF4-FFF2-40B4-BE49-F238E27FC236}">
                <a16:creationId xmlns:a16="http://schemas.microsoft.com/office/drawing/2014/main" id="{CCAFB3C6-EA6B-7278-F2FC-7634FCC4B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15668"/>
            <a:ext cx="10515600" cy="4942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697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B4EC4AF-55DC-DA4D-77E3-4FD7D3222345}"/>
              </a:ext>
            </a:extLst>
          </p:cNvPr>
          <p:cNvSpPr>
            <a:spLocks noGrp="1"/>
          </p:cNvSpPr>
          <p:nvPr>
            <p:ph type="title"/>
          </p:nvPr>
        </p:nvSpPr>
        <p:spPr/>
        <p:txBody>
          <a:bodyPr/>
          <a:lstStyle/>
          <a:p>
            <a:r>
              <a:rPr lang="tr-TR" dirty="0" err="1"/>
              <a:t>Dropout</a:t>
            </a:r>
            <a:endParaRPr lang="tr-TR" dirty="0"/>
          </a:p>
        </p:txBody>
      </p:sp>
      <p:sp>
        <p:nvSpPr>
          <p:cNvPr id="3" name="İçerik Yer Tutucusu 2">
            <a:extLst>
              <a:ext uri="{FF2B5EF4-FFF2-40B4-BE49-F238E27FC236}">
                <a16:creationId xmlns:a16="http://schemas.microsoft.com/office/drawing/2014/main" id="{3FD3F1AF-9724-86F9-CBA5-C699EB34FF1B}"/>
              </a:ext>
            </a:extLst>
          </p:cNvPr>
          <p:cNvSpPr>
            <a:spLocks noGrp="1"/>
          </p:cNvSpPr>
          <p:nvPr>
            <p:ph idx="1"/>
          </p:nvPr>
        </p:nvSpPr>
        <p:spPr/>
        <p:txBody>
          <a:bodyPr/>
          <a:lstStyle/>
          <a:p>
            <a:r>
              <a:rPr lang="tr-TR" b="0" i="0" dirty="0" err="1">
                <a:solidFill>
                  <a:srgbClr val="374151"/>
                </a:solidFill>
                <a:effectLst/>
                <a:latin typeface="Söhne"/>
              </a:rPr>
              <a:t>Dropout</a:t>
            </a:r>
            <a:r>
              <a:rPr lang="tr-TR" b="0" i="0" dirty="0">
                <a:solidFill>
                  <a:srgbClr val="374151"/>
                </a:solidFill>
                <a:effectLst/>
                <a:latin typeface="Söhne"/>
              </a:rPr>
              <a:t>, yapay sinir ağlarındaki bir düzenleme (</a:t>
            </a:r>
            <a:r>
              <a:rPr lang="tr-TR" b="0" i="0" dirty="0" err="1">
                <a:solidFill>
                  <a:srgbClr val="374151"/>
                </a:solidFill>
                <a:effectLst/>
                <a:latin typeface="Söhne"/>
              </a:rPr>
              <a:t>regularization</a:t>
            </a:r>
            <a:r>
              <a:rPr lang="tr-TR" b="0" i="0" dirty="0">
                <a:solidFill>
                  <a:srgbClr val="374151"/>
                </a:solidFill>
                <a:effectLst/>
                <a:latin typeface="Söhne"/>
              </a:rPr>
              <a:t>) tekniğidir ve aşırı uyum (</a:t>
            </a:r>
            <a:r>
              <a:rPr lang="tr-TR" b="0" i="0" dirty="0" err="1">
                <a:solidFill>
                  <a:srgbClr val="374151"/>
                </a:solidFill>
                <a:effectLst/>
                <a:latin typeface="Söhne"/>
              </a:rPr>
              <a:t>overfitting</a:t>
            </a:r>
            <a:r>
              <a:rPr lang="tr-TR" b="0" i="0" dirty="0">
                <a:solidFill>
                  <a:srgbClr val="374151"/>
                </a:solidFill>
                <a:effectLst/>
                <a:latin typeface="Söhne"/>
              </a:rPr>
              <a:t>) sorununu azaltmaya yardımcı olur. </a:t>
            </a:r>
            <a:r>
              <a:rPr lang="tr-TR" b="0" i="0" dirty="0" err="1">
                <a:solidFill>
                  <a:srgbClr val="374151"/>
                </a:solidFill>
                <a:effectLst/>
                <a:latin typeface="Söhne"/>
              </a:rPr>
              <a:t>Dropout</a:t>
            </a:r>
            <a:r>
              <a:rPr lang="tr-TR" b="0" i="0" dirty="0">
                <a:solidFill>
                  <a:srgbClr val="374151"/>
                </a:solidFill>
                <a:effectLst/>
                <a:latin typeface="Söhne"/>
              </a:rPr>
              <a:t> işlemi, eğitim süreci sırasında rastgele seçilen nöronları (ve bunların bağlantılarını) geçici olarak ağdan çıkarmak anlamına gelir. </a:t>
            </a:r>
            <a:endParaRPr lang="tr-TR" dirty="0"/>
          </a:p>
        </p:txBody>
      </p:sp>
      <p:pic>
        <p:nvPicPr>
          <p:cNvPr id="8194" name="Picture 2" descr="A Simple Introduction to Dropout Regularization (With Code!) | by Nisha  McNealis | Analytics Vidhya | Medium">
            <a:extLst>
              <a:ext uri="{FF2B5EF4-FFF2-40B4-BE49-F238E27FC236}">
                <a16:creationId xmlns:a16="http://schemas.microsoft.com/office/drawing/2014/main" id="{FFB35C15-0AA6-76F1-C975-9C855FDB9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9421" y="4110750"/>
            <a:ext cx="4933950" cy="244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847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7F3BF9-78DB-56E8-79F2-4BBED56EC2B5}"/>
              </a:ext>
            </a:extLst>
          </p:cNvPr>
          <p:cNvSpPr>
            <a:spLocks noGrp="1"/>
          </p:cNvSpPr>
          <p:nvPr>
            <p:ph type="title"/>
          </p:nvPr>
        </p:nvSpPr>
        <p:spPr/>
        <p:txBody>
          <a:bodyPr/>
          <a:lstStyle/>
          <a:p>
            <a:r>
              <a:rPr lang="tr-TR" dirty="0"/>
              <a:t>Model Özeti (</a:t>
            </a:r>
            <a:r>
              <a:rPr lang="tr-TR" dirty="0" err="1"/>
              <a:t>summary</a:t>
            </a:r>
            <a:r>
              <a:rPr lang="tr-TR" dirty="0"/>
              <a:t>())</a:t>
            </a:r>
          </a:p>
        </p:txBody>
      </p:sp>
      <p:sp>
        <p:nvSpPr>
          <p:cNvPr id="3" name="İçerik Yer Tutucusu 2">
            <a:extLst>
              <a:ext uri="{FF2B5EF4-FFF2-40B4-BE49-F238E27FC236}">
                <a16:creationId xmlns:a16="http://schemas.microsoft.com/office/drawing/2014/main" id="{46B91916-B4C8-FE61-A7AA-50085E20A374}"/>
              </a:ext>
            </a:extLst>
          </p:cNvPr>
          <p:cNvSpPr>
            <a:spLocks noGrp="1"/>
          </p:cNvSpPr>
          <p:nvPr>
            <p:ph idx="1"/>
          </p:nvPr>
        </p:nvSpPr>
        <p:spPr/>
        <p:txBody>
          <a:bodyPr/>
          <a:lstStyle/>
          <a:p>
            <a:r>
              <a:rPr lang="tr-TR" b="0" i="0" dirty="0">
                <a:solidFill>
                  <a:srgbClr val="374151"/>
                </a:solidFill>
                <a:effectLst/>
                <a:latin typeface="Söhne"/>
              </a:rPr>
              <a:t>Bir yapay sinir ağı modelinin mimarisini özetleyerek, modelin katmanları, her katmandaki parametre sayısı ve diğer önemli bilgileri gösterir. Bu özet, modelinizi analiz etmenize ve anlamanıza yardımcı olur, özellikle modelin boyutu ve karmaşıklığı hakkında hızlı bir fikir edinmek istediğinizde kullanışlıdır.</a:t>
            </a:r>
            <a:endParaRPr lang="tr-TR" dirty="0"/>
          </a:p>
        </p:txBody>
      </p:sp>
      <p:pic>
        <p:nvPicPr>
          <p:cNvPr id="10242" name="Picture 2" descr="model-summary in deep-learning">
            <a:extLst>
              <a:ext uri="{FF2B5EF4-FFF2-40B4-BE49-F238E27FC236}">
                <a16:creationId xmlns:a16="http://schemas.microsoft.com/office/drawing/2014/main" id="{09DB7A70-E26B-81E8-0574-3FF325C84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3035" y="3961586"/>
            <a:ext cx="3554739" cy="2215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726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F76BE37-1F53-B3DA-142F-D07B6AC180AB}"/>
              </a:ext>
            </a:extLst>
          </p:cNvPr>
          <p:cNvSpPr>
            <a:spLocks noGrp="1"/>
          </p:cNvSpPr>
          <p:nvPr>
            <p:ph type="title"/>
          </p:nvPr>
        </p:nvSpPr>
        <p:spPr/>
        <p:txBody>
          <a:bodyPr/>
          <a:lstStyle/>
          <a:p>
            <a:r>
              <a:rPr lang="tr-TR" dirty="0" err="1"/>
              <a:t>Compile</a:t>
            </a:r>
            <a:r>
              <a:rPr lang="tr-TR" dirty="0"/>
              <a:t> işlemi</a:t>
            </a:r>
          </a:p>
        </p:txBody>
      </p:sp>
      <p:sp>
        <p:nvSpPr>
          <p:cNvPr id="3" name="İçerik Yer Tutucusu 2">
            <a:extLst>
              <a:ext uri="{FF2B5EF4-FFF2-40B4-BE49-F238E27FC236}">
                <a16:creationId xmlns:a16="http://schemas.microsoft.com/office/drawing/2014/main" id="{98812E05-9D29-8507-DBB5-23D22A3E02B5}"/>
              </a:ext>
            </a:extLst>
          </p:cNvPr>
          <p:cNvSpPr>
            <a:spLocks noGrp="1"/>
          </p:cNvSpPr>
          <p:nvPr>
            <p:ph idx="1"/>
          </p:nvPr>
        </p:nvSpPr>
        <p:spPr/>
        <p:txBody>
          <a:bodyPr/>
          <a:lstStyle/>
          <a:p>
            <a:r>
              <a:rPr lang="tr-TR" b="0" i="0" dirty="0">
                <a:solidFill>
                  <a:srgbClr val="374151"/>
                </a:solidFill>
                <a:effectLst/>
                <a:latin typeface="Söhne"/>
              </a:rPr>
              <a:t>Yapay sinir ağları ve derin öğrenme kontekstinde, "</a:t>
            </a:r>
            <a:r>
              <a:rPr lang="tr-TR" b="0" i="0" dirty="0" err="1">
                <a:solidFill>
                  <a:srgbClr val="374151"/>
                </a:solidFill>
                <a:effectLst/>
                <a:latin typeface="Söhne"/>
              </a:rPr>
              <a:t>compile</a:t>
            </a:r>
            <a:r>
              <a:rPr lang="tr-TR" b="0" i="0" dirty="0">
                <a:solidFill>
                  <a:srgbClr val="374151"/>
                </a:solidFill>
                <a:effectLst/>
                <a:latin typeface="Söhne"/>
              </a:rPr>
              <a:t>" işlemi, bir modelin eğitim öncesi hazırlık aşamasını ifade eder. Bu aşama, özellikle </a:t>
            </a:r>
            <a:r>
              <a:rPr lang="tr-TR" b="0" i="0" dirty="0" err="1">
                <a:solidFill>
                  <a:srgbClr val="374151"/>
                </a:solidFill>
                <a:effectLst/>
                <a:latin typeface="Söhne"/>
              </a:rPr>
              <a:t>Keras</a:t>
            </a:r>
            <a:r>
              <a:rPr lang="tr-TR" b="0" i="0" dirty="0">
                <a:solidFill>
                  <a:srgbClr val="374151"/>
                </a:solidFill>
                <a:effectLst/>
                <a:latin typeface="Söhne"/>
              </a:rPr>
              <a:t> gibi yüksek seviye derin öğrenme kütüphanelerinde yaygındır. </a:t>
            </a:r>
            <a:r>
              <a:rPr lang="tr-TR" b="0" i="0" dirty="0" err="1">
                <a:solidFill>
                  <a:srgbClr val="374151"/>
                </a:solidFill>
                <a:effectLst/>
                <a:latin typeface="Söhne"/>
              </a:rPr>
              <a:t>Compile</a:t>
            </a:r>
            <a:r>
              <a:rPr lang="tr-TR" b="0" i="0" dirty="0">
                <a:solidFill>
                  <a:srgbClr val="374151"/>
                </a:solidFill>
                <a:effectLst/>
                <a:latin typeface="Söhne"/>
              </a:rPr>
              <a:t> işlemi sırasında, modelin nasıl eğitileceği ve güncelleneceği belirtilir. </a:t>
            </a:r>
          </a:p>
          <a:p>
            <a:r>
              <a:rPr lang="tr-TR" b="1" i="0" dirty="0" err="1">
                <a:effectLst/>
                <a:latin typeface="Söhne"/>
              </a:rPr>
              <a:t>Optimizer</a:t>
            </a:r>
            <a:r>
              <a:rPr lang="tr-TR" b="1" i="0" dirty="0">
                <a:effectLst/>
                <a:latin typeface="Söhne"/>
              </a:rPr>
              <a:t> Belirleme</a:t>
            </a:r>
          </a:p>
          <a:p>
            <a:r>
              <a:rPr lang="tr-TR" b="1" i="0" dirty="0" err="1">
                <a:effectLst/>
                <a:latin typeface="Söhne"/>
              </a:rPr>
              <a:t>Loss</a:t>
            </a:r>
            <a:r>
              <a:rPr lang="tr-TR" b="1" i="0" dirty="0">
                <a:effectLst/>
                <a:latin typeface="Söhne"/>
              </a:rPr>
              <a:t> Fonksiyonu Seçimi</a:t>
            </a:r>
            <a:endParaRPr lang="tr-TR" b="1" dirty="0">
              <a:latin typeface="Söhne"/>
            </a:endParaRPr>
          </a:p>
          <a:p>
            <a:r>
              <a:rPr lang="tr-TR" b="1" i="0" dirty="0">
                <a:effectLst/>
                <a:latin typeface="Söhne"/>
              </a:rPr>
              <a:t>Metriklerin Tanımlanması</a:t>
            </a:r>
          </a:p>
          <a:p>
            <a:endParaRPr lang="tr-TR" dirty="0"/>
          </a:p>
        </p:txBody>
      </p:sp>
      <p:pic>
        <p:nvPicPr>
          <p:cNvPr id="5" name="Resim 4">
            <a:extLst>
              <a:ext uri="{FF2B5EF4-FFF2-40B4-BE49-F238E27FC236}">
                <a16:creationId xmlns:a16="http://schemas.microsoft.com/office/drawing/2014/main" id="{B6554675-F0BD-E872-A221-B1F56ABB8BDF}"/>
              </a:ext>
            </a:extLst>
          </p:cNvPr>
          <p:cNvPicPr>
            <a:picLocks noChangeAspect="1"/>
          </p:cNvPicPr>
          <p:nvPr/>
        </p:nvPicPr>
        <p:blipFill>
          <a:blip r:embed="rId2"/>
          <a:stretch>
            <a:fillRect/>
          </a:stretch>
        </p:blipFill>
        <p:spPr>
          <a:xfrm>
            <a:off x="7314997" y="4664365"/>
            <a:ext cx="3966961" cy="739250"/>
          </a:xfrm>
          <a:prstGeom prst="rect">
            <a:avLst/>
          </a:prstGeom>
        </p:spPr>
      </p:pic>
    </p:spTree>
    <p:extLst>
      <p:ext uri="{BB962C8B-B14F-4D97-AF65-F5344CB8AC3E}">
        <p14:creationId xmlns:p14="http://schemas.microsoft.com/office/powerpoint/2010/main" val="587185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AFE5C5F-B25C-318C-28B2-E974739A1008}"/>
              </a:ext>
            </a:extLst>
          </p:cNvPr>
          <p:cNvSpPr>
            <a:spLocks noGrp="1"/>
          </p:cNvSpPr>
          <p:nvPr>
            <p:ph type="title"/>
          </p:nvPr>
        </p:nvSpPr>
        <p:spPr/>
        <p:txBody>
          <a:bodyPr/>
          <a:lstStyle/>
          <a:p>
            <a:r>
              <a:rPr lang="tr-TR" dirty="0"/>
              <a:t>Eğitim</a:t>
            </a:r>
          </a:p>
        </p:txBody>
      </p:sp>
      <p:sp>
        <p:nvSpPr>
          <p:cNvPr id="3" name="İçerik Yer Tutucusu 2">
            <a:extLst>
              <a:ext uri="{FF2B5EF4-FFF2-40B4-BE49-F238E27FC236}">
                <a16:creationId xmlns:a16="http://schemas.microsoft.com/office/drawing/2014/main" id="{6FA8526F-72D4-3190-7CF8-CA0035D2736F}"/>
              </a:ext>
            </a:extLst>
          </p:cNvPr>
          <p:cNvSpPr>
            <a:spLocks noGrp="1"/>
          </p:cNvSpPr>
          <p:nvPr>
            <p:ph idx="1"/>
          </p:nvPr>
        </p:nvSpPr>
        <p:spPr/>
        <p:txBody>
          <a:bodyPr/>
          <a:lstStyle/>
          <a:p>
            <a:r>
              <a:rPr lang="tr-TR" b="0" i="0" dirty="0">
                <a:solidFill>
                  <a:srgbClr val="374151"/>
                </a:solidFill>
                <a:effectLst/>
                <a:latin typeface="Söhne"/>
              </a:rPr>
              <a:t>CNN'de (</a:t>
            </a:r>
            <a:r>
              <a:rPr lang="tr-TR" b="0" i="0" dirty="0" err="1">
                <a:solidFill>
                  <a:srgbClr val="374151"/>
                </a:solidFill>
                <a:effectLst/>
                <a:latin typeface="Söhne"/>
              </a:rPr>
              <a:t>Convolutional</a:t>
            </a:r>
            <a:r>
              <a:rPr lang="tr-TR" b="0" i="0" dirty="0">
                <a:solidFill>
                  <a:srgbClr val="374151"/>
                </a:solidFill>
                <a:effectLst/>
                <a:latin typeface="Söhne"/>
              </a:rPr>
              <a:t> </a:t>
            </a:r>
            <a:r>
              <a:rPr lang="tr-TR" b="0" i="0" dirty="0" err="1">
                <a:solidFill>
                  <a:srgbClr val="374151"/>
                </a:solidFill>
                <a:effectLst/>
                <a:latin typeface="Söhne"/>
              </a:rPr>
              <a:t>Neural</a:t>
            </a:r>
            <a:r>
              <a:rPr lang="tr-TR" b="0" i="0" dirty="0">
                <a:solidFill>
                  <a:srgbClr val="374151"/>
                </a:solidFill>
                <a:effectLst/>
                <a:latin typeface="Söhne"/>
              </a:rPr>
              <a:t> Network) modeli "fit etmek", modelin eğitim verileri üzerinde eğitilmesi sürecini ifade eder. Bu süreçte, model veri setinden örnekler alır, bu örnekler üzerinden tahminlerde bulunur ve tahminlerin doğruluğuna göre kendini iteratif olarak günceller. </a:t>
            </a:r>
          </a:p>
          <a:p>
            <a:r>
              <a:rPr lang="tr-TR" b="1" i="0" dirty="0" err="1">
                <a:effectLst/>
                <a:latin typeface="Söhne"/>
              </a:rPr>
              <a:t>epochs</a:t>
            </a:r>
            <a:r>
              <a:rPr lang="tr-TR" b="1" i="0" dirty="0">
                <a:effectLst/>
                <a:latin typeface="Söhne"/>
              </a:rPr>
              <a:t>:</a:t>
            </a:r>
            <a:r>
              <a:rPr lang="tr-TR" b="0" i="0" dirty="0">
                <a:solidFill>
                  <a:srgbClr val="374151"/>
                </a:solidFill>
                <a:effectLst/>
                <a:latin typeface="Söhne"/>
              </a:rPr>
              <a:t> </a:t>
            </a:r>
            <a:r>
              <a:rPr lang="tr-TR" b="0" i="0" dirty="0" err="1">
                <a:solidFill>
                  <a:srgbClr val="374151"/>
                </a:solidFill>
                <a:effectLst/>
                <a:latin typeface="Söhne"/>
              </a:rPr>
              <a:t>Epoch</a:t>
            </a:r>
            <a:r>
              <a:rPr lang="tr-TR" b="0" i="0" dirty="0">
                <a:solidFill>
                  <a:srgbClr val="374151"/>
                </a:solidFill>
                <a:effectLst/>
                <a:latin typeface="Söhne"/>
              </a:rPr>
              <a:t> sayısı. Bir </a:t>
            </a:r>
            <a:r>
              <a:rPr lang="tr-TR" b="0" i="0" dirty="0" err="1">
                <a:solidFill>
                  <a:srgbClr val="374151"/>
                </a:solidFill>
                <a:effectLst/>
                <a:latin typeface="Söhne"/>
              </a:rPr>
              <a:t>epoch</a:t>
            </a:r>
            <a:r>
              <a:rPr lang="tr-TR" b="0" i="0" dirty="0">
                <a:solidFill>
                  <a:srgbClr val="374151"/>
                </a:solidFill>
                <a:effectLst/>
                <a:latin typeface="Söhne"/>
              </a:rPr>
              <a:t>, eğitim veri setinin tamamının modele tam olarak bir kez sunulduğu bir dönemdir. Daha fazla </a:t>
            </a:r>
            <a:r>
              <a:rPr lang="tr-TR" b="0" i="0" dirty="0" err="1">
                <a:solidFill>
                  <a:srgbClr val="374151"/>
                </a:solidFill>
                <a:effectLst/>
                <a:latin typeface="Söhne"/>
              </a:rPr>
              <a:t>epoch</a:t>
            </a:r>
            <a:r>
              <a:rPr lang="tr-TR" b="0" i="0" dirty="0">
                <a:solidFill>
                  <a:srgbClr val="374151"/>
                </a:solidFill>
                <a:effectLst/>
                <a:latin typeface="Söhne"/>
              </a:rPr>
              <a:t>, genellikle modelin eğitim verilerini daha iyi öğrenmesini sağlar, ancak </a:t>
            </a:r>
            <a:r>
              <a:rPr lang="tr-TR" b="0" i="0" dirty="0" err="1">
                <a:solidFill>
                  <a:srgbClr val="374151"/>
                </a:solidFill>
                <a:effectLst/>
                <a:latin typeface="Söhne"/>
              </a:rPr>
              <a:t>overfitting</a:t>
            </a:r>
            <a:r>
              <a:rPr lang="tr-TR" b="0" i="0" dirty="0">
                <a:solidFill>
                  <a:srgbClr val="374151"/>
                </a:solidFill>
                <a:effectLst/>
                <a:latin typeface="Söhne"/>
              </a:rPr>
              <a:t> riskini de artırabilir.</a:t>
            </a:r>
            <a:endParaRPr lang="tr-TR" dirty="0"/>
          </a:p>
        </p:txBody>
      </p:sp>
    </p:spTree>
    <p:extLst>
      <p:ext uri="{BB962C8B-B14F-4D97-AF65-F5344CB8AC3E}">
        <p14:creationId xmlns:p14="http://schemas.microsoft.com/office/powerpoint/2010/main" val="542090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AFE5C5F-B25C-318C-28B2-E974739A1008}"/>
              </a:ext>
            </a:extLst>
          </p:cNvPr>
          <p:cNvSpPr>
            <a:spLocks noGrp="1"/>
          </p:cNvSpPr>
          <p:nvPr>
            <p:ph type="title"/>
          </p:nvPr>
        </p:nvSpPr>
        <p:spPr/>
        <p:txBody>
          <a:bodyPr/>
          <a:lstStyle/>
          <a:p>
            <a:r>
              <a:rPr lang="tr-TR" dirty="0"/>
              <a:t>Eğitim</a:t>
            </a:r>
          </a:p>
        </p:txBody>
      </p:sp>
      <p:sp>
        <p:nvSpPr>
          <p:cNvPr id="3" name="İçerik Yer Tutucusu 2">
            <a:extLst>
              <a:ext uri="{FF2B5EF4-FFF2-40B4-BE49-F238E27FC236}">
                <a16:creationId xmlns:a16="http://schemas.microsoft.com/office/drawing/2014/main" id="{6FA8526F-72D4-3190-7CF8-CA0035D2736F}"/>
              </a:ext>
            </a:extLst>
          </p:cNvPr>
          <p:cNvSpPr>
            <a:spLocks noGrp="1"/>
          </p:cNvSpPr>
          <p:nvPr>
            <p:ph idx="1"/>
          </p:nvPr>
        </p:nvSpPr>
        <p:spPr/>
        <p:txBody>
          <a:bodyPr/>
          <a:lstStyle/>
          <a:p>
            <a:r>
              <a:rPr lang="tr-TR" b="1" dirty="0" err="1"/>
              <a:t>batch_size</a:t>
            </a:r>
            <a:r>
              <a:rPr lang="tr-TR" b="1" dirty="0"/>
              <a:t>: </a:t>
            </a:r>
            <a:r>
              <a:rPr lang="tr-TR" dirty="0"/>
              <a:t>Eğitim sırasında her bir adımda (</a:t>
            </a:r>
            <a:r>
              <a:rPr lang="tr-TR" dirty="0" err="1"/>
              <a:t>iteration</a:t>
            </a:r>
            <a:r>
              <a:rPr lang="tr-TR" dirty="0"/>
              <a:t>) modele verilen örnek sayısıdır. Büyük bir </a:t>
            </a:r>
            <a:r>
              <a:rPr lang="tr-TR" dirty="0" err="1"/>
              <a:t>batch_size</a:t>
            </a:r>
            <a:r>
              <a:rPr lang="tr-TR" dirty="0"/>
              <a:t>, her adımda daha fazla örneğin işlenmesini sağlar, bu da genellikle daha hızlı eğitim süreçleri anlamına gelir. Ancak, daha büyük bir </a:t>
            </a:r>
            <a:r>
              <a:rPr lang="tr-TR" dirty="0" err="1"/>
              <a:t>batch</a:t>
            </a:r>
            <a:r>
              <a:rPr lang="tr-TR" dirty="0"/>
              <a:t> boyutu daha fazla bellek gerektirir.</a:t>
            </a:r>
          </a:p>
          <a:p>
            <a:endParaRPr lang="tr-TR" dirty="0"/>
          </a:p>
          <a:p>
            <a:r>
              <a:rPr lang="tr-TR" b="1" dirty="0" err="1"/>
              <a:t>steps_per_epoch</a:t>
            </a:r>
            <a:r>
              <a:rPr lang="tr-TR" b="1" dirty="0"/>
              <a:t>: </a:t>
            </a:r>
            <a:r>
              <a:rPr lang="tr-TR" dirty="0"/>
              <a:t>Bir eğitim döngüsü (</a:t>
            </a:r>
            <a:r>
              <a:rPr lang="tr-TR" dirty="0" err="1"/>
              <a:t>epoch</a:t>
            </a:r>
            <a:r>
              <a:rPr lang="tr-TR" dirty="0"/>
              <a:t>) içinde model tarafından gerçekleştirilecek toplam adım sayısıdır. Bir adım, bir </a:t>
            </a:r>
            <a:r>
              <a:rPr lang="tr-TR" dirty="0" err="1"/>
              <a:t>batch</a:t>
            </a:r>
            <a:r>
              <a:rPr lang="tr-TR" dirty="0"/>
              <a:t> verinin işlenmesi anlamına gelir. Yani </a:t>
            </a:r>
            <a:r>
              <a:rPr lang="tr-TR" dirty="0" err="1"/>
              <a:t>steps_per_epoch</a:t>
            </a:r>
            <a:r>
              <a:rPr lang="tr-TR" dirty="0"/>
              <a:t>, bir </a:t>
            </a:r>
            <a:r>
              <a:rPr lang="tr-TR" dirty="0" err="1"/>
              <a:t>epoch</a:t>
            </a:r>
            <a:r>
              <a:rPr lang="tr-TR" dirty="0"/>
              <a:t> içinde kaç kez ağırlık güncellemesi yapılacağını belirler.</a:t>
            </a:r>
          </a:p>
        </p:txBody>
      </p:sp>
    </p:spTree>
    <p:extLst>
      <p:ext uri="{BB962C8B-B14F-4D97-AF65-F5344CB8AC3E}">
        <p14:creationId xmlns:p14="http://schemas.microsoft.com/office/powerpoint/2010/main" val="210138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ECEA18B-1E64-7123-B83D-E16CFE61C8E5}"/>
              </a:ext>
            </a:extLst>
          </p:cNvPr>
          <p:cNvSpPr>
            <a:spLocks noGrp="1"/>
          </p:cNvSpPr>
          <p:nvPr>
            <p:ph type="title"/>
          </p:nvPr>
        </p:nvSpPr>
        <p:spPr/>
        <p:txBody>
          <a:bodyPr/>
          <a:lstStyle/>
          <a:p>
            <a:r>
              <a:rPr lang="tr-TR" b="0" i="0" dirty="0">
                <a:solidFill>
                  <a:srgbClr val="374151"/>
                </a:solidFill>
                <a:effectLst/>
                <a:latin typeface="Söhne"/>
              </a:rPr>
              <a:t>CNN (</a:t>
            </a:r>
            <a:r>
              <a:rPr lang="tr-TR" b="0" i="0" dirty="0" err="1">
                <a:solidFill>
                  <a:srgbClr val="374151"/>
                </a:solidFill>
                <a:effectLst/>
                <a:latin typeface="Söhne"/>
              </a:rPr>
              <a:t>Convolutional</a:t>
            </a:r>
            <a:r>
              <a:rPr lang="tr-TR" b="0" i="0" dirty="0">
                <a:solidFill>
                  <a:srgbClr val="374151"/>
                </a:solidFill>
                <a:effectLst/>
                <a:latin typeface="Söhne"/>
              </a:rPr>
              <a:t> </a:t>
            </a:r>
            <a:r>
              <a:rPr lang="tr-TR" b="0" i="0" dirty="0" err="1">
                <a:solidFill>
                  <a:srgbClr val="374151"/>
                </a:solidFill>
                <a:effectLst/>
                <a:latin typeface="Söhne"/>
              </a:rPr>
              <a:t>Neural</a:t>
            </a:r>
            <a:r>
              <a:rPr lang="tr-TR" b="0" i="0" dirty="0">
                <a:solidFill>
                  <a:srgbClr val="374151"/>
                </a:solidFill>
                <a:effectLst/>
                <a:latin typeface="Söhne"/>
              </a:rPr>
              <a:t> Network - </a:t>
            </a:r>
            <a:r>
              <a:rPr lang="tr-TR" b="0" i="0" dirty="0" err="1">
                <a:solidFill>
                  <a:srgbClr val="374151"/>
                </a:solidFill>
                <a:effectLst/>
                <a:latin typeface="Söhne"/>
              </a:rPr>
              <a:t>Evrişimli</a:t>
            </a:r>
            <a:r>
              <a:rPr lang="tr-TR" b="0" i="0" dirty="0">
                <a:solidFill>
                  <a:srgbClr val="374151"/>
                </a:solidFill>
                <a:effectLst/>
                <a:latin typeface="Söhne"/>
              </a:rPr>
              <a:t> Sinir Ağı)</a:t>
            </a:r>
            <a:endParaRPr lang="tr-TR" dirty="0"/>
          </a:p>
        </p:txBody>
      </p:sp>
      <p:sp>
        <p:nvSpPr>
          <p:cNvPr id="3" name="İçerik Yer Tutucusu 2">
            <a:extLst>
              <a:ext uri="{FF2B5EF4-FFF2-40B4-BE49-F238E27FC236}">
                <a16:creationId xmlns:a16="http://schemas.microsoft.com/office/drawing/2014/main" id="{5C050C28-946E-176F-A056-E9769210AB18}"/>
              </a:ext>
            </a:extLst>
          </p:cNvPr>
          <p:cNvSpPr>
            <a:spLocks noGrp="1"/>
          </p:cNvSpPr>
          <p:nvPr>
            <p:ph idx="1"/>
          </p:nvPr>
        </p:nvSpPr>
        <p:spPr/>
        <p:txBody>
          <a:bodyPr/>
          <a:lstStyle/>
          <a:p>
            <a:r>
              <a:rPr lang="tr-TR" b="0" i="0" dirty="0">
                <a:solidFill>
                  <a:srgbClr val="374151"/>
                </a:solidFill>
                <a:effectLst/>
                <a:latin typeface="Söhne"/>
              </a:rPr>
              <a:t>CNN (</a:t>
            </a:r>
            <a:r>
              <a:rPr lang="tr-TR" b="0" i="0" dirty="0" err="1">
                <a:solidFill>
                  <a:srgbClr val="374151"/>
                </a:solidFill>
                <a:effectLst/>
                <a:latin typeface="Söhne"/>
              </a:rPr>
              <a:t>Convolutional</a:t>
            </a:r>
            <a:r>
              <a:rPr lang="tr-TR" b="0" i="0" dirty="0">
                <a:solidFill>
                  <a:srgbClr val="374151"/>
                </a:solidFill>
                <a:effectLst/>
                <a:latin typeface="Söhne"/>
              </a:rPr>
              <a:t> </a:t>
            </a:r>
            <a:r>
              <a:rPr lang="tr-TR" b="0" i="0" dirty="0" err="1">
                <a:solidFill>
                  <a:srgbClr val="374151"/>
                </a:solidFill>
                <a:effectLst/>
                <a:latin typeface="Söhne"/>
              </a:rPr>
              <a:t>Neural</a:t>
            </a:r>
            <a:r>
              <a:rPr lang="tr-TR" b="0" i="0" dirty="0">
                <a:solidFill>
                  <a:srgbClr val="374151"/>
                </a:solidFill>
                <a:effectLst/>
                <a:latin typeface="Söhne"/>
              </a:rPr>
              <a:t> Network - </a:t>
            </a:r>
            <a:r>
              <a:rPr lang="tr-TR" b="0" i="0" dirty="0" err="1">
                <a:solidFill>
                  <a:srgbClr val="374151"/>
                </a:solidFill>
                <a:effectLst/>
                <a:latin typeface="Söhne"/>
              </a:rPr>
              <a:t>Evrişimli</a:t>
            </a:r>
            <a:r>
              <a:rPr lang="tr-TR" b="0" i="0" dirty="0">
                <a:solidFill>
                  <a:srgbClr val="374151"/>
                </a:solidFill>
                <a:effectLst/>
                <a:latin typeface="Söhne"/>
              </a:rPr>
              <a:t> Sinir Ağı), özellikle görsel veri işleme için tasarlanmış derin öğrenme modellerinin bir türüdür. CNN'ler, görüntü tanıma, sınıflandırma ve segmentasyon gibi görevlerde yaygın olarak kullanılırlar ve karmaşık görsel verilerden özellikleri otomatik olarak öğrenebilirler.</a:t>
            </a:r>
            <a:endParaRPr lang="tr-TR" dirty="0"/>
          </a:p>
        </p:txBody>
      </p:sp>
      <p:pic>
        <p:nvPicPr>
          <p:cNvPr id="5" name="Resim 4">
            <a:extLst>
              <a:ext uri="{FF2B5EF4-FFF2-40B4-BE49-F238E27FC236}">
                <a16:creationId xmlns:a16="http://schemas.microsoft.com/office/drawing/2014/main" id="{6993D695-B508-4CB1-82BC-7918165F4BF5}"/>
              </a:ext>
            </a:extLst>
          </p:cNvPr>
          <p:cNvPicPr>
            <a:picLocks noChangeAspect="1"/>
          </p:cNvPicPr>
          <p:nvPr/>
        </p:nvPicPr>
        <p:blipFill rotWithShape="1">
          <a:blip r:embed="rId2"/>
          <a:srcRect l="1768" t="7861" r="-1768" b="8571"/>
          <a:stretch/>
        </p:blipFill>
        <p:spPr>
          <a:xfrm>
            <a:off x="2438400" y="3937543"/>
            <a:ext cx="7746688" cy="2374357"/>
          </a:xfrm>
          <a:prstGeom prst="rect">
            <a:avLst/>
          </a:prstGeom>
        </p:spPr>
      </p:pic>
    </p:spTree>
    <p:extLst>
      <p:ext uri="{BB962C8B-B14F-4D97-AF65-F5344CB8AC3E}">
        <p14:creationId xmlns:p14="http://schemas.microsoft.com/office/powerpoint/2010/main" val="568682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AFE5C5F-B25C-318C-28B2-E974739A1008}"/>
              </a:ext>
            </a:extLst>
          </p:cNvPr>
          <p:cNvSpPr>
            <a:spLocks noGrp="1"/>
          </p:cNvSpPr>
          <p:nvPr>
            <p:ph type="title"/>
          </p:nvPr>
        </p:nvSpPr>
        <p:spPr/>
        <p:txBody>
          <a:bodyPr/>
          <a:lstStyle/>
          <a:p>
            <a:r>
              <a:rPr lang="tr-TR" dirty="0"/>
              <a:t>Eğitim</a:t>
            </a:r>
          </a:p>
        </p:txBody>
      </p:sp>
      <p:sp>
        <p:nvSpPr>
          <p:cNvPr id="3" name="İçerik Yer Tutucusu 2">
            <a:extLst>
              <a:ext uri="{FF2B5EF4-FFF2-40B4-BE49-F238E27FC236}">
                <a16:creationId xmlns:a16="http://schemas.microsoft.com/office/drawing/2014/main" id="{6FA8526F-72D4-3190-7CF8-CA0035D2736F}"/>
              </a:ext>
            </a:extLst>
          </p:cNvPr>
          <p:cNvSpPr>
            <a:spLocks noGrp="1"/>
          </p:cNvSpPr>
          <p:nvPr>
            <p:ph idx="1"/>
          </p:nvPr>
        </p:nvSpPr>
        <p:spPr/>
        <p:txBody>
          <a:bodyPr/>
          <a:lstStyle/>
          <a:p>
            <a:r>
              <a:rPr lang="tr-TR" dirty="0"/>
              <a:t>Eğer bir eğitim veri setiniz varsa ve her </a:t>
            </a:r>
            <a:r>
              <a:rPr lang="tr-TR" dirty="0" err="1"/>
              <a:t>epoch'ta</a:t>
            </a:r>
            <a:r>
              <a:rPr lang="tr-TR" dirty="0"/>
              <a:t> tüm veri setini modele sunmak istiyorsanız, </a:t>
            </a:r>
            <a:r>
              <a:rPr lang="tr-TR" b="1" dirty="0" err="1"/>
              <a:t>steps_per_epoch'u</a:t>
            </a:r>
            <a:r>
              <a:rPr lang="tr-TR" b="1" dirty="0"/>
              <a:t> </a:t>
            </a:r>
            <a:r>
              <a:rPr lang="tr-TR" dirty="0"/>
              <a:t>veri setinizin toplam boyutunu </a:t>
            </a:r>
            <a:r>
              <a:rPr lang="tr-TR" dirty="0" err="1"/>
              <a:t>batch_size'a</a:t>
            </a:r>
            <a:r>
              <a:rPr lang="tr-TR" dirty="0"/>
              <a:t> bölerek hesaplayabilirsiniz.</a:t>
            </a:r>
          </a:p>
          <a:p>
            <a:endParaRPr lang="tr-TR" dirty="0"/>
          </a:p>
          <a:p>
            <a:r>
              <a:rPr lang="tr-TR" dirty="0"/>
              <a:t>Örneğin, 1000 örneklik bir veri setiniz ve </a:t>
            </a:r>
            <a:r>
              <a:rPr lang="tr-TR" dirty="0" err="1"/>
              <a:t>batch_size</a:t>
            </a:r>
            <a:r>
              <a:rPr lang="tr-TR" dirty="0"/>
              <a:t>=20 ayarınız varsa, her </a:t>
            </a:r>
            <a:r>
              <a:rPr lang="tr-TR" dirty="0" err="1"/>
              <a:t>epoch</a:t>
            </a:r>
            <a:r>
              <a:rPr lang="tr-TR" dirty="0"/>
              <a:t> için 50 adım yapmanız gerekir (1000 / 20 = 50). Bu durumda </a:t>
            </a:r>
            <a:r>
              <a:rPr lang="tr-TR" dirty="0" err="1"/>
              <a:t>steps_per_epoch</a:t>
            </a:r>
            <a:r>
              <a:rPr lang="tr-TR" dirty="0"/>
              <a:t>=50 olarak ayarlanabilir.</a:t>
            </a:r>
          </a:p>
        </p:txBody>
      </p:sp>
    </p:spTree>
    <p:extLst>
      <p:ext uri="{BB962C8B-B14F-4D97-AF65-F5344CB8AC3E}">
        <p14:creationId xmlns:p14="http://schemas.microsoft.com/office/powerpoint/2010/main" val="46159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190F46-D3D6-EC44-7C1F-D518AEF50D94}"/>
              </a:ext>
            </a:extLst>
          </p:cNvPr>
          <p:cNvSpPr>
            <a:spLocks noGrp="1"/>
          </p:cNvSpPr>
          <p:nvPr>
            <p:ph type="title"/>
          </p:nvPr>
        </p:nvSpPr>
        <p:spPr/>
        <p:txBody>
          <a:bodyPr/>
          <a:lstStyle/>
          <a:p>
            <a:r>
              <a:rPr lang="tr-TR" dirty="0" err="1"/>
              <a:t>ConvolutionNeural</a:t>
            </a:r>
            <a:r>
              <a:rPr lang="tr-TR" dirty="0"/>
              <a:t> Network</a:t>
            </a:r>
          </a:p>
        </p:txBody>
      </p:sp>
      <p:sp>
        <p:nvSpPr>
          <p:cNvPr id="3" name="İçerik Yer Tutucusu 2">
            <a:extLst>
              <a:ext uri="{FF2B5EF4-FFF2-40B4-BE49-F238E27FC236}">
                <a16:creationId xmlns:a16="http://schemas.microsoft.com/office/drawing/2014/main" id="{301EF4F2-0460-A0A5-47AC-81A2C582AA2B}"/>
              </a:ext>
            </a:extLst>
          </p:cNvPr>
          <p:cNvSpPr>
            <a:spLocks noGrp="1"/>
          </p:cNvSpPr>
          <p:nvPr>
            <p:ph idx="1"/>
          </p:nvPr>
        </p:nvSpPr>
        <p:spPr/>
        <p:txBody>
          <a:bodyPr/>
          <a:lstStyle/>
          <a:p>
            <a:endParaRPr lang="tr-TR"/>
          </a:p>
        </p:txBody>
      </p:sp>
      <p:pic>
        <p:nvPicPr>
          <p:cNvPr id="5" name="Resim 4">
            <a:extLst>
              <a:ext uri="{FF2B5EF4-FFF2-40B4-BE49-F238E27FC236}">
                <a16:creationId xmlns:a16="http://schemas.microsoft.com/office/drawing/2014/main" id="{1B6C296D-A84E-FD14-A84F-3C3F281AE51D}"/>
              </a:ext>
            </a:extLst>
          </p:cNvPr>
          <p:cNvPicPr>
            <a:picLocks noChangeAspect="1"/>
          </p:cNvPicPr>
          <p:nvPr/>
        </p:nvPicPr>
        <p:blipFill>
          <a:blip r:embed="rId2"/>
          <a:stretch>
            <a:fillRect/>
          </a:stretch>
        </p:blipFill>
        <p:spPr>
          <a:xfrm>
            <a:off x="838200" y="1825625"/>
            <a:ext cx="7858125" cy="3829050"/>
          </a:xfrm>
          <a:prstGeom prst="rect">
            <a:avLst/>
          </a:prstGeom>
        </p:spPr>
      </p:pic>
    </p:spTree>
    <p:extLst>
      <p:ext uri="{BB962C8B-B14F-4D97-AF65-F5344CB8AC3E}">
        <p14:creationId xmlns:p14="http://schemas.microsoft.com/office/powerpoint/2010/main" val="830434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8BF42A-60B4-50EA-A63B-598E0403C0A6}"/>
              </a:ext>
            </a:extLst>
          </p:cNvPr>
          <p:cNvSpPr>
            <a:spLocks noGrp="1"/>
          </p:cNvSpPr>
          <p:nvPr>
            <p:ph type="title"/>
          </p:nvPr>
        </p:nvSpPr>
        <p:spPr/>
        <p:txBody>
          <a:bodyPr/>
          <a:lstStyle/>
          <a:p>
            <a:r>
              <a:rPr lang="tr-TR" b="1" i="0" dirty="0" err="1">
                <a:effectLst/>
                <a:latin typeface="Söhne"/>
              </a:rPr>
              <a:t>Evrişim</a:t>
            </a:r>
            <a:r>
              <a:rPr lang="tr-TR" b="1" i="0" dirty="0">
                <a:effectLst/>
                <a:latin typeface="Söhne"/>
              </a:rPr>
              <a:t> Katmanları (</a:t>
            </a:r>
            <a:r>
              <a:rPr lang="tr-TR" b="1" i="0" dirty="0" err="1">
                <a:effectLst/>
                <a:latin typeface="Söhne"/>
              </a:rPr>
              <a:t>Convolutional</a:t>
            </a:r>
            <a:r>
              <a:rPr lang="tr-TR" b="1" i="0" dirty="0">
                <a:effectLst/>
                <a:latin typeface="Söhne"/>
              </a:rPr>
              <a:t> </a:t>
            </a:r>
            <a:r>
              <a:rPr lang="tr-TR" b="1" i="0" dirty="0" err="1">
                <a:effectLst/>
                <a:latin typeface="Söhne"/>
              </a:rPr>
              <a:t>Layers</a:t>
            </a:r>
            <a:r>
              <a:rPr lang="tr-TR" b="1" i="0" dirty="0">
                <a:effectLst/>
                <a:latin typeface="Söhne"/>
              </a:rPr>
              <a:t>):</a:t>
            </a:r>
            <a:endParaRPr lang="tr-TR" dirty="0"/>
          </a:p>
        </p:txBody>
      </p:sp>
      <p:sp>
        <p:nvSpPr>
          <p:cNvPr id="3" name="İçerik Yer Tutucusu 2">
            <a:extLst>
              <a:ext uri="{FF2B5EF4-FFF2-40B4-BE49-F238E27FC236}">
                <a16:creationId xmlns:a16="http://schemas.microsoft.com/office/drawing/2014/main" id="{C1C3BB1C-C192-341D-3E96-65FA28D2AED4}"/>
              </a:ext>
            </a:extLst>
          </p:cNvPr>
          <p:cNvSpPr>
            <a:spLocks noGrp="1"/>
          </p:cNvSpPr>
          <p:nvPr>
            <p:ph idx="1"/>
          </p:nvPr>
        </p:nvSpPr>
        <p:spPr/>
        <p:txBody>
          <a:bodyPr/>
          <a:lstStyle/>
          <a:p>
            <a:r>
              <a:rPr lang="tr-TR" b="0" i="0" dirty="0">
                <a:solidFill>
                  <a:srgbClr val="374151"/>
                </a:solidFill>
                <a:effectLst/>
                <a:latin typeface="Söhne"/>
              </a:rPr>
              <a:t>Bu katmanlar, filtre veya çekirdek adı verilen ağırlık setlerini kullanarak, giriş verisi üzerinde yerel desenleri tespit eder. </a:t>
            </a:r>
            <a:r>
              <a:rPr lang="tr-TR" b="0" i="0">
                <a:solidFill>
                  <a:srgbClr val="374151"/>
                </a:solidFill>
                <a:effectLst/>
                <a:latin typeface="Söhne"/>
              </a:rPr>
              <a:t>Her filtre, belirli bir özelliği (örneğin kenarlar, doku, vb.) yakalamak için tasarlanmıştır.</a:t>
            </a:r>
            <a:endParaRPr lang="tr-TR"/>
          </a:p>
        </p:txBody>
      </p:sp>
      <p:pic>
        <p:nvPicPr>
          <p:cNvPr id="1026" name="Picture 2">
            <a:extLst>
              <a:ext uri="{FF2B5EF4-FFF2-40B4-BE49-F238E27FC236}">
                <a16:creationId xmlns:a16="http://schemas.microsoft.com/office/drawing/2014/main" id="{950FA729-26AA-EB7C-BED0-675874296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3218" y="3806000"/>
            <a:ext cx="45720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051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C675D97-9CF7-4D36-50F8-9862BB960ACF}"/>
              </a:ext>
            </a:extLst>
          </p:cNvPr>
          <p:cNvSpPr>
            <a:spLocks noGrp="1"/>
          </p:cNvSpPr>
          <p:nvPr>
            <p:ph type="title"/>
          </p:nvPr>
        </p:nvSpPr>
        <p:spPr/>
        <p:txBody>
          <a:bodyPr/>
          <a:lstStyle/>
          <a:p>
            <a:r>
              <a:rPr lang="tr-TR" b="1" i="0" dirty="0">
                <a:effectLst/>
                <a:latin typeface="Söhne"/>
              </a:rPr>
              <a:t>Kernel Size (Çekirdek Boyutu)</a:t>
            </a:r>
            <a:endParaRPr lang="tr-TR" dirty="0"/>
          </a:p>
        </p:txBody>
      </p:sp>
      <p:sp>
        <p:nvSpPr>
          <p:cNvPr id="3" name="İçerik Yer Tutucusu 2">
            <a:extLst>
              <a:ext uri="{FF2B5EF4-FFF2-40B4-BE49-F238E27FC236}">
                <a16:creationId xmlns:a16="http://schemas.microsoft.com/office/drawing/2014/main" id="{F5FBD316-648F-0984-32BA-992CC340A736}"/>
              </a:ext>
            </a:extLst>
          </p:cNvPr>
          <p:cNvSpPr>
            <a:spLocks noGrp="1"/>
          </p:cNvSpPr>
          <p:nvPr>
            <p:ph idx="1"/>
          </p:nvPr>
        </p:nvSpPr>
        <p:spPr/>
        <p:txBody>
          <a:bodyPr/>
          <a:lstStyle/>
          <a:p>
            <a:r>
              <a:rPr lang="tr-TR" b="0" i="0" dirty="0">
                <a:solidFill>
                  <a:srgbClr val="374151"/>
                </a:solidFill>
                <a:effectLst/>
                <a:latin typeface="Söhne"/>
              </a:rPr>
              <a:t>Filtrelerin boyutunu belirler (örneğin, 3x3, 5x5). Bu boyut, her bir </a:t>
            </a:r>
            <a:r>
              <a:rPr lang="tr-TR" b="0" i="0" dirty="0" err="1">
                <a:solidFill>
                  <a:srgbClr val="374151"/>
                </a:solidFill>
                <a:effectLst/>
                <a:latin typeface="Söhne"/>
              </a:rPr>
              <a:t>evrişim</a:t>
            </a:r>
            <a:r>
              <a:rPr lang="tr-TR" b="0" i="0" dirty="0">
                <a:solidFill>
                  <a:srgbClr val="374151"/>
                </a:solidFill>
                <a:effectLst/>
                <a:latin typeface="Söhne"/>
              </a:rPr>
              <a:t> işlemi sırasında girdi üzerindeki kayan pencerenin boyutudur.</a:t>
            </a:r>
            <a:endParaRPr lang="tr-TR" dirty="0"/>
          </a:p>
        </p:txBody>
      </p:sp>
      <p:pic>
        <p:nvPicPr>
          <p:cNvPr id="4" name="Picture 4">
            <a:extLst>
              <a:ext uri="{FF2B5EF4-FFF2-40B4-BE49-F238E27FC236}">
                <a16:creationId xmlns:a16="http://schemas.microsoft.com/office/drawing/2014/main" id="{277937F7-48B1-986D-7ECC-CC6114B9C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96" y="3521802"/>
            <a:ext cx="3820052" cy="27900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nv2D operation in TensorFlow">
            <a:extLst>
              <a:ext uri="{FF2B5EF4-FFF2-40B4-BE49-F238E27FC236}">
                <a16:creationId xmlns:a16="http://schemas.microsoft.com/office/drawing/2014/main" id="{83AA25A3-6A95-B6B4-C1F3-D47B5713B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734" y="3053268"/>
            <a:ext cx="5673180" cy="3191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786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B981705-0710-6FA8-8256-1181392D80F6}"/>
              </a:ext>
            </a:extLst>
          </p:cNvPr>
          <p:cNvSpPr>
            <a:spLocks noGrp="1"/>
          </p:cNvSpPr>
          <p:nvPr>
            <p:ph type="title"/>
          </p:nvPr>
        </p:nvSpPr>
        <p:spPr/>
        <p:txBody>
          <a:bodyPr/>
          <a:lstStyle/>
          <a:p>
            <a:r>
              <a:rPr lang="tr-TR" b="1" i="0" dirty="0" err="1">
                <a:effectLst/>
                <a:latin typeface="Söhne"/>
              </a:rPr>
              <a:t>Strides</a:t>
            </a:r>
            <a:r>
              <a:rPr lang="tr-TR" b="1" i="0" dirty="0">
                <a:effectLst/>
                <a:latin typeface="Söhne"/>
              </a:rPr>
              <a:t> (Adımlar)</a:t>
            </a:r>
            <a:endParaRPr lang="tr-TR" dirty="0"/>
          </a:p>
        </p:txBody>
      </p:sp>
      <p:sp>
        <p:nvSpPr>
          <p:cNvPr id="3" name="İçerik Yer Tutucusu 2">
            <a:extLst>
              <a:ext uri="{FF2B5EF4-FFF2-40B4-BE49-F238E27FC236}">
                <a16:creationId xmlns:a16="http://schemas.microsoft.com/office/drawing/2014/main" id="{5CBF529B-831D-06E9-E714-D8E529C3B5F9}"/>
              </a:ext>
            </a:extLst>
          </p:cNvPr>
          <p:cNvSpPr>
            <a:spLocks noGrp="1"/>
          </p:cNvSpPr>
          <p:nvPr>
            <p:ph idx="1"/>
          </p:nvPr>
        </p:nvSpPr>
        <p:spPr/>
        <p:txBody>
          <a:bodyPr/>
          <a:lstStyle/>
          <a:p>
            <a:r>
              <a:rPr lang="tr-TR" dirty="0"/>
              <a:t>Filtrenin her seferinde girdi üzerinde ne kadar hareket edeceğini belirler. Örneğin, </a:t>
            </a:r>
            <a:r>
              <a:rPr lang="tr-TR" dirty="0" err="1"/>
              <a:t>strides</a:t>
            </a:r>
            <a:r>
              <a:rPr lang="tr-TR" dirty="0"/>
              <a:t>=(2, 2) ayarı, filtrenin hem yatay hem de dikey yönde iki piksel atlayarak hareket etmesi anlamına gelir.</a:t>
            </a:r>
          </a:p>
        </p:txBody>
      </p:sp>
      <p:pic>
        <p:nvPicPr>
          <p:cNvPr id="5" name="Picture 4">
            <a:extLst>
              <a:ext uri="{FF2B5EF4-FFF2-40B4-BE49-F238E27FC236}">
                <a16:creationId xmlns:a16="http://schemas.microsoft.com/office/drawing/2014/main" id="{374BB4B1-2746-AE1A-6600-4AD269370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9549" y="3429000"/>
            <a:ext cx="3820052" cy="2790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116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5CA31C8-263C-19B1-B561-5F78066E4EFE}"/>
              </a:ext>
            </a:extLst>
          </p:cNvPr>
          <p:cNvSpPr>
            <a:spLocks noGrp="1"/>
          </p:cNvSpPr>
          <p:nvPr>
            <p:ph type="title"/>
          </p:nvPr>
        </p:nvSpPr>
        <p:spPr/>
        <p:txBody>
          <a:bodyPr/>
          <a:lstStyle/>
          <a:p>
            <a:r>
              <a:rPr lang="tr-TR" b="1" i="0" dirty="0" err="1">
                <a:effectLst/>
                <a:latin typeface="Söhne"/>
              </a:rPr>
              <a:t>Padding</a:t>
            </a:r>
            <a:r>
              <a:rPr lang="tr-TR" b="1" i="0" dirty="0">
                <a:effectLst/>
                <a:latin typeface="Söhne"/>
              </a:rPr>
              <a:t> (Dolgu)</a:t>
            </a:r>
            <a:endParaRPr lang="tr-TR" dirty="0"/>
          </a:p>
        </p:txBody>
      </p:sp>
      <p:sp>
        <p:nvSpPr>
          <p:cNvPr id="3" name="İçerik Yer Tutucusu 2">
            <a:extLst>
              <a:ext uri="{FF2B5EF4-FFF2-40B4-BE49-F238E27FC236}">
                <a16:creationId xmlns:a16="http://schemas.microsoft.com/office/drawing/2014/main" id="{C49326D7-45A6-D47F-A710-6A6649548817}"/>
              </a:ext>
            </a:extLst>
          </p:cNvPr>
          <p:cNvSpPr>
            <a:spLocks noGrp="1"/>
          </p:cNvSpPr>
          <p:nvPr>
            <p:ph idx="1"/>
          </p:nvPr>
        </p:nvSpPr>
        <p:spPr/>
        <p:txBody>
          <a:bodyPr/>
          <a:lstStyle/>
          <a:p>
            <a:r>
              <a:rPr lang="tr-TR" dirty="0"/>
              <a:t>Girdinin kenarlarına dolgu eklenip eklenmeyeceğini ve nasıl ekleneceğini belirler. </a:t>
            </a:r>
            <a:r>
              <a:rPr lang="tr-TR" dirty="0" err="1"/>
              <a:t>padding</a:t>
            </a:r>
            <a:r>
              <a:rPr lang="tr-TR" dirty="0"/>
              <a:t>='</a:t>
            </a:r>
            <a:r>
              <a:rPr lang="tr-TR" dirty="0" err="1"/>
              <a:t>same</a:t>
            </a:r>
            <a:r>
              <a:rPr lang="tr-TR" dirty="0"/>
              <a:t>', girdi ve çıktı özellik haritalarının aynı boyutlarda olmasını sağlamak için girdiye dolgu ekler. </a:t>
            </a:r>
            <a:r>
              <a:rPr lang="tr-TR" dirty="0" err="1"/>
              <a:t>padding</a:t>
            </a:r>
            <a:r>
              <a:rPr lang="tr-TR" dirty="0"/>
              <a:t>='</a:t>
            </a:r>
            <a:r>
              <a:rPr lang="tr-TR" dirty="0" err="1"/>
              <a:t>valid</a:t>
            </a:r>
            <a:r>
              <a:rPr lang="tr-TR" dirty="0"/>
              <a:t>', dolgu eklenmeyeceği anlamına gelir ve bu durumda çıktı boyutu genellikle girdiden daha küçük olur.</a:t>
            </a:r>
          </a:p>
        </p:txBody>
      </p:sp>
      <p:pic>
        <p:nvPicPr>
          <p:cNvPr id="4099" name="Picture 3" descr="004 CNN Padding - Master Data Science">
            <a:extLst>
              <a:ext uri="{FF2B5EF4-FFF2-40B4-BE49-F238E27FC236}">
                <a16:creationId xmlns:a16="http://schemas.microsoft.com/office/drawing/2014/main" id="{B27E3B0E-0617-F6B7-9349-F9151DA89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363" y="4303727"/>
            <a:ext cx="5412509" cy="1873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524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C2AD5D-FA4C-56DB-2819-C5BA6C8F1204}"/>
              </a:ext>
            </a:extLst>
          </p:cNvPr>
          <p:cNvSpPr>
            <a:spLocks noGrp="1"/>
          </p:cNvSpPr>
          <p:nvPr>
            <p:ph type="title"/>
          </p:nvPr>
        </p:nvSpPr>
        <p:spPr/>
        <p:txBody>
          <a:bodyPr/>
          <a:lstStyle/>
          <a:p>
            <a:r>
              <a:rPr lang="tr-TR" b="1" i="0" dirty="0" err="1">
                <a:effectLst/>
                <a:latin typeface="Söhne"/>
              </a:rPr>
              <a:t>Activation</a:t>
            </a:r>
            <a:r>
              <a:rPr lang="tr-TR" b="1" i="0" dirty="0">
                <a:effectLst/>
                <a:latin typeface="Söhne"/>
              </a:rPr>
              <a:t> </a:t>
            </a:r>
            <a:r>
              <a:rPr lang="tr-TR" b="1" i="0" dirty="0" err="1">
                <a:effectLst/>
                <a:latin typeface="Söhne"/>
              </a:rPr>
              <a:t>Function</a:t>
            </a:r>
            <a:r>
              <a:rPr lang="tr-TR" b="1" i="0" dirty="0">
                <a:effectLst/>
                <a:latin typeface="Söhne"/>
              </a:rPr>
              <a:t> (Aktivasyon Fonksiyonu)</a:t>
            </a:r>
            <a:endParaRPr lang="tr-TR" dirty="0"/>
          </a:p>
        </p:txBody>
      </p:sp>
      <p:sp>
        <p:nvSpPr>
          <p:cNvPr id="3" name="İçerik Yer Tutucusu 2">
            <a:extLst>
              <a:ext uri="{FF2B5EF4-FFF2-40B4-BE49-F238E27FC236}">
                <a16:creationId xmlns:a16="http://schemas.microsoft.com/office/drawing/2014/main" id="{BA1BCF01-0664-C061-2F38-60DE5903E3FF}"/>
              </a:ext>
            </a:extLst>
          </p:cNvPr>
          <p:cNvSpPr>
            <a:spLocks noGrp="1"/>
          </p:cNvSpPr>
          <p:nvPr>
            <p:ph idx="1"/>
          </p:nvPr>
        </p:nvSpPr>
        <p:spPr/>
        <p:txBody>
          <a:bodyPr/>
          <a:lstStyle/>
          <a:p>
            <a:r>
              <a:rPr lang="tr-TR" b="0" i="0" dirty="0">
                <a:solidFill>
                  <a:srgbClr val="374151"/>
                </a:solidFill>
                <a:effectLst/>
                <a:latin typeface="Söhne"/>
              </a:rPr>
              <a:t>Katmandan geçen verilerin aktivasyon fonksiyonuna tabi tutulup tutulmayacağını belirler. Çoğu zaman </a:t>
            </a:r>
            <a:r>
              <a:rPr lang="tr-TR" b="0" i="0" dirty="0" err="1">
                <a:solidFill>
                  <a:srgbClr val="374151"/>
                </a:solidFill>
                <a:effectLst/>
                <a:latin typeface="Söhne"/>
              </a:rPr>
              <a:t>ReLU</a:t>
            </a:r>
            <a:r>
              <a:rPr lang="tr-TR" b="0" i="0" dirty="0">
                <a:solidFill>
                  <a:srgbClr val="374151"/>
                </a:solidFill>
                <a:effectLst/>
                <a:latin typeface="Söhne"/>
              </a:rPr>
              <a:t> (</a:t>
            </a:r>
            <a:r>
              <a:rPr lang="tr-TR" b="0" i="0" dirty="0" err="1">
                <a:solidFill>
                  <a:srgbClr val="374151"/>
                </a:solidFill>
                <a:effectLst/>
                <a:latin typeface="Söhne"/>
              </a:rPr>
              <a:t>Rectified</a:t>
            </a:r>
            <a:r>
              <a:rPr lang="tr-TR" b="0" i="0" dirty="0">
                <a:solidFill>
                  <a:srgbClr val="374151"/>
                </a:solidFill>
                <a:effectLst/>
                <a:latin typeface="Söhne"/>
              </a:rPr>
              <a:t> </a:t>
            </a:r>
            <a:r>
              <a:rPr lang="tr-TR" b="0" i="0" dirty="0" err="1">
                <a:solidFill>
                  <a:srgbClr val="374151"/>
                </a:solidFill>
                <a:effectLst/>
                <a:latin typeface="Söhne"/>
              </a:rPr>
              <a:t>Linear</a:t>
            </a:r>
            <a:r>
              <a:rPr lang="tr-TR" b="0" i="0" dirty="0">
                <a:solidFill>
                  <a:srgbClr val="374151"/>
                </a:solidFill>
                <a:effectLst/>
                <a:latin typeface="Söhne"/>
              </a:rPr>
              <a:t> </a:t>
            </a:r>
            <a:r>
              <a:rPr lang="tr-TR" b="0" i="0" dirty="0" err="1">
                <a:solidFill>
                  <a:srgbClr val="374151"/>
                </a:solidFill>
                <a:effectLst/>
                <a:latin typeface="Söhne"/>
              </a:rPr>
              <a:t>Unit</a:t>
            </a:r>
            <a:r>
              <a:rPr lang="tr-TR" b="0" i="0" dirty="0">
                <a:solidFill>
                  <a:srgbClr val="374151"/>
                </a:solidFill>
                <a:effectLst/>
                <a:latin typeface="Söhne"/>
              </a:rPr>
              <a:t>) fonksiyonu kullanılır.</a:t>
            </a:r>
          </a:p>
          <a:p>
            <a:r>
              <a:rPr lang="tr-TR" b="0" i="0" dirty="0" err="1">
                <a:solidFill>
                  <a:srgbClr val="374151"/>
                </a:solidFill>
                <a:effectLst/>
                <a:latin typeface="Söhne"/>
              </a:rPr>
              <a:t>ReLU</a:t>
            </a:r>
            <a:r>
              <a:rPr lang="tr-TR" b="0" i="0" dirty="0">
                <a:solidFill>
                  <a:srgbClr val="374151"/>
                </a:solidFill>
                <a:effectLst/>
                <a:latin typeface="Söhne"/>
              </a:rPr>
              <a:t>, hesaplama açısından diğer aktivasyon fonksiyonlarına göre çok daha verimlidir. Nöronun çıktısı ya sıfırdır ya da girdi değeri kadardır. </a:t>
            </a:r>
            <a:endParaRPr lang="tr-TR" dirty="0"/>
          </a:p>
        </p:txBody>
      </p:sp>
    </p:spTree>
    <p:extLst>
      <p:ext uri="{BB962C8B-B14F-4D97-AF65-F5344CB8AC3E}">
        <p14:creationId xmlns:p14="http://schemas.microsoft.com/office/powerpoint/2010/main" val="3951837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F9565B-1407-2AA9-474C-9A3D4372742D}"/>
              </a:ext>
            </a:extLst>
          </p:cNvPr>
          <p:cNvSpPr>
            <a:spLocks noGrp="1"/>
          </p:cNvSpPr>
          <p:nvPr>
            <p:ph type="title"/>
          </p:nvPr>
        </p:nvSpPr>
        <p:spPr/>
        <p:txBody>
          <a:bodyPr/>
          <a:lstStyle/>
          <a:p>
            <a:r>
              <a:rPr lang="tr-TR" b="1" i="0" dirty="0" err="1">
                <a:effectLst/>
                <a:latin typeface="Söhne"/>
              </a:rPr>
              <a:t>Input</a:t>
            </a:r>
            <a:r>
              <a:rPr lang="tr-TR" b="1" i="0" dirty="0">
                <a:effectLst/>
                <a:latin typeface="Söhne"/>
              </a:rPr>
              <a:t> </a:t>
            </a:r>
            <a:r>
              <a:rPr lang="tr-TR" b="1" i="0" dirty="0" err="1">
                <a:effectLst/>
                <a:latin typeface="Söhne"/>
              </a:rPr>
              <a:t>Shape</a:t>
            </a:r>
            <a:r>
              <a:rPr lang="tr-TR" b="1" i="0" dirty="0">
                <a:effectLst/>
                <a:latin typeface="Söhne"/>
              </a:rPr>
              <a:t> (Girdi Şekli)</a:t>
            </a:r>
            <a:endParaRPr lang="tr-TR" dirty="0"/>
          </a:p>
        </p:txBody>
      </p:sp>
      <p:sp>
        <p:nvSpPr>
          <p:cNvPr id="3" name="İçerik Yer Tutucusu 2">
            <a:extLst>
              <a:ext uri="{FF2B5EF4-FFF2-40B4-BE49-F238E27FC236}">
                <a16:creationId xmlns:a16="http://schemas.microsoft.com/office/drawing/2014/main" id="{B9EA1B05-BC52-D6B0-D734-77FE78C03998}"/>
              </a:ext>
            </a:extLst>
          </p:cNvPr>
          <p:cNvSpPr>
            <a:spLocks noGrp="1"/>
          </p:cNvSpPr>
          <p:nvPr>
            <p:ph idx="1"/>
          </p:nvPr>
        </p:nvSpPr>
        <p:spPr/>
        <p:txBody>
          <a:bodyPr/>
          <a:lstStyle/>
          <a:p>
            <a:r>
              <a:rPr lang="tr-TR" dirty="0"/>
              <a:t>İlk </a:t>
            </a:r>
            <a:r>
              <a:rPr lang="tr-TR" dirty="0" err="1"/>
              <a:t>evrişim</a:t>
            </a:r>
            <a:r>
              <a:rPr lang="tr-TR" dirty="0"/>
              <a:t> katmanında, girdi verisinin boyutlarını belirtir. Örneğin, 28x28 piksellik gri tonlamalı bir görüntü için </a:t>
            </a:r>
            <a:r>
              <a:rPr lang="tr-TR" dirty="0" err="1"/>
              <a:t>input_shape</a:t>
            </a:r>
            <a:r>
              <a:rPr lang="tr-TR" dirty="0"/>
              <a:t>=(28, 28, 1) olur.</a:t>
            </a:r>
          </a:p>
        </p:txBody>
      </p:sp>
    </p:spTree>
    <p:extLst>
      <p:ext uri="{BB962C8B-B14F-4D97-AF65-F5344CB8AC3E}">
        <p14:creationId xmlns:p14="http://schemas.microsoft.com/office/powerpoint/2010/main" val="1463427191"/>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TotalTime>
  <Words>1001</Words>
  <Application>Microsoft Office PowerPoint</Application>
  <PresentationFormat>Geniş ekran</PresentationFormat>
  <Paragraphs>47</Paragraphs>
  <Slides>20</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20</vt:i4>
      </vt:variant>
    </vt:vector>
  </HeadingPairs>
  <TitlesOfParts>
    <vt:vector size="25" baseType="lpstr">
      <vt:lpstr>Arial</vt:lpstr>
      <vt:lpstr>Calibri</vt:lpstr>
      <vt:lpstr>Calibri Light</vt:lpstr>
      <vt:lpstr>Söhne</vt:lpstr>
      <vt:lpstr>Office Teması</vt:lpstr>
      <vt:lpstr>CNN</vt:lpstr>
      <vt:lpstr>CNN (Convolutional Neural Network - Evrişimli Sinir Ağı)</vt:lpstr>
      <vt:lpstr>ConvolutionNeural Network</vt:lpstr>
      <vt:lpstr>Evrişim Katmanları (Convolutional Layers):</vt:lpstr>
      <vt:lpstr>Kernel Size (Çekirdek Boyutu)</vt:lpstr>
      <vt:lpstr>Strides (Adımlar)</vt:lpstr>
      <vt:lpstr>Padding (Dolgu)</vt:lpstr>
      <vt:lpstr>Activation Function (Aktivasyon Fonksiyonu)</vt:lpstr>
      <vt:lpstr>Input Shape (Girdi Şekli)</vt:lpstr>
      <vt:lpstr>Pooling Katmanı</vt:lpstr>
      <vt:lpstr>Pooling katmanı</vt:lpstr>
      <vt:lpstr>Flatten Katmanı</vt:lpstr>
      <vt:lpstr>Tam Bağlantılı Katmanlar(Dense)</vt:lpstr>
      <vt:lpstr>Tam Bağlantılı Katmanlar</vt:lpstr>
      <vt:lpstr>Dropout</vt:lpstr>
      <vt:lpstr>Model Özeti (summary())</vt:lpstr>
      <vt:lpstr>Compile işlemi</vt:lpstr>
      <vt:lpstr>Eğitim</vt:lpstr>
      <vt:lpstr>Eğitim</vt:lpstr>
      <vt:lpstr>Eğitim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CNN</dc:title>
  <dc:creator>serhat kagan sahin</dc:creator>
  <cp:lastModifiedBy>serhat kagan sahin</cp:lastModifiedBy>
  <cp:revision>3</cp:revision>
  <dcterms:created xsi:type="dcterms:W3CDTF">2023-12-25T16:53:01Z</dcterms:created>
  <dcterms:modified xsi:type="dcterms:W3CDTF">2024-01-01T08:00:52Z</dcterms:modified>
</cp:coreProperties>
</file>